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2" r:id="rId2"/>
    <p:sldMasterId id="2147483693" r:id="rId3"/>
  </p:sldMasterIdLst>
  <p:notesMasterIdLst>
    <p:notesMasterId r:id="rId3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12192000" cy="6858000"/>
  <p:notesSz cx="6858000" cy="9144000"/>
  <p:embeddedFontLs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BE90CB-DFFA-4080-9250-DBCACF8161F4}">
  <a:tblStyle styleId="{20BE90CB-DFFA-4080-9250-DBCACF8161F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5667D2-B61C-4A5C-B233-6ECC2F0C94C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font" Target="fonts/font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354" name="Google Shape;35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cce71da94b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2cce71da94b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cce71da94b_1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2cce71da94b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cce71da94b_1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g2cce71da94b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ce71da94b_1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g2cce71da94b_1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483" name="Google Shape;483;g2cce71da94b_1_1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cce71da94b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2cce71da94b_1_1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491" name="Google Shape;491;g2cce71da94b_1_1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f7a22d42c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f7a22d42c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1f7a22d42c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cce71da94b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2cce71da94b_1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521" name="Google Shape;521;g2cce71da94b_1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cce71da94b_1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2cce71da94b_1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cce71da94b_1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2cce71da94b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1" name="Google Shape;36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Charanya</a:t>
            </a:r>
            <a:endParaRPr/>
          </a:p>
        </p:txBody>
      </p:sp>
      <p:sp>
        <p:nvSpPr>
          <p:cNvPr id="362" name="Google Shape;36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2cce71da94b_1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2cce71da94b_1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cce71da94b_1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8" name="Google Shape;548;g2cce71da94b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cce71da94b_1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2cce71da94b_1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cce71da94b_1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g2cce71da94b_1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cce71da94b_1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g2cce71da94b_1_2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573" name="Google Shape;573;g2cce71da94b_1_2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cce71da94b_1_2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g2cce71da94b_1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cce71da94b_1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g2cce71da94b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cce71da94b_1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2cce71da94b_1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cce71da94b_1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cce71da94b_1_2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1" name="Google Shape;401;g2cce71da94b_1_2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cce71da94b_1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cce71da94b_1_2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g2cce71da94b_1_2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Thao</a:t>
            </a:r>
            <a:endParaRPr/>
          </a:p>
        </p:txBody>
      </p:sp>
      <p:sp>
        <p:nvSpPr>
          <p:cNvPr id="432" name="Google Shape;43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cce71da94b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9" name="Google Shape;439;g2cce71da94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6ebd3bac33_1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26ebd3bac33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2"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 name="Google Shape;17;p2"/>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2"/>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b="0" i="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2"/>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4" name="Google Shape;24;p2"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1"/>
          <p:cNvSpPr>
            <a:spLocks noGrp="1"/>
          </p:cNvSpPr>
          <p:nvPr>
            <p:ph type="pic" idx="2"/>
          </p:nvPr>
        </p:nvSpPr>
        <p:spPr>
          <a:xfrm>
            <a:off x="5183188" y="987425"/>
            <a:ext cx="6172200" cy="4873625"/>
          </a:xfrm>
          <a:prstGeom prst="rect">
            <a:avLst/>
          </a:prstGeom>
          <a:noFill/>
          <a:ln>
            <a:noFill/>
          </a:ln>
        </p:spPr>
      </p:sp>
      <p:sp>
        <p:nvSpPr>
          <p:cNvPr id="78" name="Google Shape;78;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pic>
        <p:nvPicPr>
          <p:cNvPr id="103" name="Google Shape;103;p15"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 name="Google Shape;104;p1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15"/>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9"/>
        <p:cNvGrpSpPr/>
        <p:nvPr/>
      </p:nvGrpSpPr>
      <p:grpSpPr>
        <a:xfrm>
          <a:off x="0" y="0"/>
          <a:ext cx="0" cy="0"/>
          <a:chOff x="0" y="0"/>
          <a:chExt cx="0" cy="0"/>
        </a:xfrm>
      </p:grpSpPr>
      <p:pic>
        <p:nvPicPr>
          <p:cNvPr id="110" name="Google Shape;110;p16"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111" name="Google Shape;111;p16"/>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16"/>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13" name="Google Shape;113;p1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1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7"/>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17"/>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9" name="Google Shape;119;p17"/>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17"/>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7"/>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22" name="Google Shape;122;p17"/>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3" name="Google Shape;123;p17"/>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24" name="Google Shape;124;p17"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p1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1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1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129"/>
        <p:cNvGrpSpPr/>
        <p:nvPr/>
      </p:nvGrpSpPr>
      <p:grpSpPr>
        <a:xfrm>
          <a:off x="0" y="0"/>
          <a:ext cx="0" cy="0"/>
          <a:chOff x="0" y="0"/>
          <a:chExt cx="0" cy="0"/>
        </a:xfrm>
      </p:grpSpPr>
      <p:pic>
        <p:nvPicPr>
          <p:cNvPr id="130" name="Google Shape;130;p19"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31" name="Google Shape;131;p19"/>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19"/>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3" name="Google Shape;133;p19"/>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9"/>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19"/>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36" name="Google Shape;136;p19"/>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7" name="Google Shape;137;p19"/>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138" name="Google Shape;138;p19"/>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20"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1" name="Google Shape;141;p20"/>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0"/>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3" name="Google Shape;143;p2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2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2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46" name="Google Shape;146;p20"/>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7" name="Google Shape;147;p20"/>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48" name="Google Shape;148;p20"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149"/>
        <p:cNvGrpSpPr/>
        <p:nvPr/>
      </p:nvGrpSpPr>
      <p:grpSpPr>
        <a:xfrm>
          <a:off x="0" y="0"/>
          <a:ext cx="0" cy="0"/>
          <a:chOff x="0" y="0"/>
          <a:chExt cx="0" cy="0"/>
        </a:xfrm>
      </p:grpSpPr>
      <p:sp>
        <p:nvSpPr>
          <p:cNvPr id="150" name="Google Shape;150;p21"/>
          <p:cNvSpPr>
            <a:spLocks noGrp="1"/>
          </p:cNvSpPr>
          <p:nvPr>
            <p:ph type="pic" idx="2"/>
          </p:nvPr>
        </p:nvSpPr>
        <p:spPr>
          <a:xfrm>
            <a:off x="8139634" y="643095"/>
            <a:ext cx="4454013" cy="4548384"/>
          </a:xfrm>
          <a:prstGeom prst="ellipse">
            <a:avLst/>
          </a:prstGeom>
          <a:solidFill>
            <a:srgbClr val="C7CACD"/>
          </a:solidFill>
          <a:ln>
            <a:noFill/>
          </a:ln>
        </p:spPr>
      </p:sp>
      <p:sp>
        <p:nvSpPr>
          <p:cNvPr id="151" name="Google Shape;151;p21"/>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21"/>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3" name="Google Shape;153;p21"/>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21"/>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1"/>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156" name="Google Shape;156;p21"/>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7" name="Google Shape;157;p21"/>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158" name="Google Shape;158;p21"/>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No Bullets">
  <p:cSld name="Title and Content No Bullets">
    <p:spTree>
      <p:nvGrpSpPr>
        <p:cNvPr id="1" name="Shape 159"/>
        <p:cNvGrpSpPr/>
        <p:nvPr/>
      </p:nvGrpSpPr>
      <p:grpSpPr>
        <a:xfrm>
          <a:off x="0" y="0"/>
          <a:ext cx="0" cy="0"/>
          <a:chOff x="0" y="0"/>
          <a:chExt cx="0" cy="0"/>
        </a:xfrm>
      </p:grpSpPr>
      <p:pic>
        <p:nvPicPr>
          <p:cNvPr id="160" name="Google Shape;160;p22"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1" name="Google Shape;161;p2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22"/>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 name="Google Shape;163;p2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2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2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166"/>
        <p:cNvGrpSpPr/>
        <p:nvPr/>
      </p:nvGrpSpPr>
      <p:grpSpPr>
        <a:xfrm>
          <a:off x="0" y="0"/>
          <a:ext cx="0" cy="0"/>
          <a:chOff x="0" y="0"/>
          <a:chExt cx="0" cy="0"/>
        </a:xfrm>
      </p:grpSpPr>
      <p:pic>
        <p:nvPicPr>
          <p:cNvPr id="167" name="Google Shape;167;p23"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168" name="Google Shape;168;p23"/>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23"/>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70" name="Google Shape;170;p2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2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173"/>
        <p:cNvGrpSpPr/>
        <p:nvPr/>
      </p:nvGrpSpPr>
      <p:grpSpPr>
        <a:xfrm>
          <a:off x="0" y="0"/>
          <a:ext cx="0" cy="0"/>
          <a:chOff x="0" y="0"/>
          <a:chExt cx="0" cy="0"/>
        </a:xfrm>
      </p:grpSpPr>
      <p:sp>
        <p:nvSpPr>
          <p:cNvPr id="174" name="Google Shape;174;p24"/>
          <p:cNvSpPr>
            <a:spLocks noGrp="1"/>
          </p:cNvSpPr>
          <p:nvPr>
            <p:ph type="pic" idx="2"/>
          </p:nvPr>
        </p:nvSpPr>
        <p:spPr>
          <a:xfrm>
            <a:off x="0" y="0"/>
            <a:ext cx="12192000" cy="6858000"/>
          </a:xfrm>
          <a:prstGeom prst="rect">
            <a:avLst/>
          </a:prstGeom>
          <a:noFill/>
          <a:ln>
            <a:noFill/>
          </a:ln>
        </p:spPr>
      </p:sp>
      <p:sp>
        <p:nvSpPr>
          <p:cNvPr id="175" name="Google Shape;175;p2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78" name="Google Shape;178;p24"/>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179" name="Google Shape;179;p24"/>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24"/>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1" name="Google Shape;181;p24"/>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182"/>
        <p:cNvGrpSpPr/>
        <p:nvPr/>
      </p:nvGrpSpPr>
      <p:grpSpPr>
        <a:xfrm>
          <a:off x="0" y="0"/>
          <a:ext cx="0" cy="0"/>
          <a:chOff x="0" y="0"/>
          <a:chExt cx="0" cy="0"/>
        </a:xfrm>
      </p:grpSpPr>
      <p:pic>
        <p:nvPicPr>
          <p:cNvPr id="183" name="Google Shape;183;p25"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4" name="Google Shape;184;p25"/>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25"/>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86" name="Google Shape;186;p2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2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89" name="Google Shape;189;p25"/>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90" name="Google Shape;190;p25"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26"/>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94" name="Google Shape;194;p2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97" name="Google Shape;197;p26"/>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98" name="Google Shape;198;p26"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9"/>
        <p:cNvGrpSpPr/>
        <p:nvPr/>
      </p:nvGrpSpPr>
      <p:grpSpPr>
        <a:xfrm>
          <a:off x="0" y="0"/>
          <a:ext cx="0" cy="0"/>
          <a:chOff x="0" y="0"/>
          <a:chExt cx="0" cy="0"/>
        </a:xfrm>
      </p:grpSpPr>
      <p:pic>
        <p:nvPicPr>
          <p:cNvPr id="200" name="Google Shape;200;p27"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201" name="Google Shape;201;p27"/>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7"/>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27"/>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2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2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2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9" name="Google Shape;209;p28"/>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2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2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13" name="Google Shape;213;p28"/>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9"/>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 name="Google Shape;217;p2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2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2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20" name="Google Shape;220;p29"/>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30"/>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30"/>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5" name="Google Shape;225;p3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No Bullets" type="obj">
  <p:cSld name="OBJECT">
    <p:spTree>
      <p:nvGrpSpPr>
        <p:cNvPr id="1" name="Shape 234"/>
        <p:cNvGrpSpPr/>
        <p:nvPr/>
      </p:nvGrpSpPr>
      <p:grpSpPr>
        <a:xfrm>
          <a:off x="0" y="0"/>
          <a:ext cx="0" cy="0"/>
          <a:chOff x="0" y="0"/>
          <a:chExt cx="0" cy="0"/>
        </a:xfrm>
      </p:grpSpPr>
      <p:pic>
        <p:nvPicPr>
          <p:cNvPr id="235" name="Google Shape;235;p32"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36" name="Google Shape;236;p3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32"/>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3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 name="Google Shape;240;p3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241"/>
        <p:cNvGrpSpPr/>
        <p:nvPr/>
      </p:nvGrpSpPr>
      <p:grpSpPr>
        <a:xfrm>
          <a:off x="0" y="0"/>
          <a:ext cx="0" cy="0"/>
          <a:chOff x="0" y="0"/>
          <a:chExt cx="0" cy="0"/>
        </a:xfrm>
      </p:grpSpPr>
      <p:pic>
        <p:nvPicPr>
          <p:cNvPr id="242" name="Google Shape;242;p33"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43" name="Google Shape;243;p33"/>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33"/>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5" name="Google Shape;245;p33"/>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33"/>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7" name="Google Shape;247;p33"/>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48" name="Google Shape;248;p33"/>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9" name="Google Shape;249;p33"/>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50" name="Google Shape;250;p33"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4"/>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34"/>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4" name="Google Shape;254;p34"/>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4"/>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4"/>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57" name="Google Shape;257;p34"/>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8" name="Google Shape;258;p34"/>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259" name="Google Shape;259;p34"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35"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2" name="Google Shape;262;p35"/>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35"/>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4" name="Google Shape;264;p35"/>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35"/>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6" name="Google Shape;266;p35"/>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67" name="Google Shape;267;p35"/>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8" name="Google Shape;268;p35"/>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269" name="Google Shape;269;p35"/>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270"/>
        <p:cNvGrpSpPr/>
        <p:nvPr/>
      </p:nvGrpSpPr>
      <p:grpSpPr>
        <a:xfrm>
          <a:off x="0" y="0"/>
          <a:ext cx="0" cy="0"/>
          <a:chOff x="0" y="0"/>
          <a:chExt cx="0" cy="0"/>
        </a:xfrm>
      </p:grpSpPr>
      <p:sp>
        <p:nvSpPr>
          <p:cNvPr id="271" name="Google Shape;271;p36"/>
          <p:cNvSpPr>
            <a:spLocks noGrp="1"/>
          </p:cNvSpPr>
          <p:nvPr>
            <p:ph type="pic" idx="2"/>
          </p:nvPr>
        </p:nvSpPr>
        <p:spPr>
          <a:xfrm>
            <a:off x="8139634" y="643095"/>
            <a:ext cx="4454013" cy="4548384"/>
          </a:xfrm>
          <a:prstGeom prst="ellipse">
            <a:avLst/>
          </a:prstGeom>
          <a:solidFill>
            <a:srgbClr val="C7CACD"/>
          </a:solidFill>
          <a:ln>
            <a:noFill/>
          </a:ln>
        </p:spPr>
      </p:sp>
      <p:sp>
        <p:nvSpPr>
          <p:cNvPr id="272" name="Google Shape;272;p36"/>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36"/>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4" name="Google Shape;274;p36"/>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36"/>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6" name="Google Shape;276;p36"/>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77" name="Google Shape;277;p36"/>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78" name="Google Shape;278;p36"/>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279" name="Google Shape;279;p36"/>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0"/>
        <p:cNvGrpSpPr/>
        <p:nvPr/>
      </p:nvGrpSpPr>
      <p:grpSpPr>
        <a:xfrm>
          <a:off x="0" y="0"/>
          <a:ext cx="0" cy="0"/>
          <a:chOff x="0" y="0"/>
          <a:chExt cx="0" cy="0"/>
        </a:xfrm>
      </p:grpSpPr>
      <p:pic>
        <p:nvPicPr>
          <p:cNvPr id="281" name="Google Shape;281;p37"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82" name="Google Shape;282;p37"/>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37"/>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5" name="Google Shape;285;p3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6" name="Google Shape;286;p3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87"/>
        <p:cNvGrpSpPr/>
        <p:nvPr/>
      </p:nvGrpSpPr>
      <p:grpSpPr>
        <a:xfrm>
          <a:off x="0" y="0"/>
          <a:ext cx="0" cy="0"/>
          <a:chOff x="0" y="0"/>
          <a:chExt cx="0" cy="0"/>
        </a:xfrm>
      </p:grpSpPr>
      <p:pic>
        <p:nvPicPr>
          <p:cNvPr id="288" name="Google Shape;288;p38"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289" name="Google Shape;289;p38"/>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38"/>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291" name="Google Shape;291;p3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3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3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294"/>
        <p:cNvGrpSpPr/>
        <p:nvPr/>
      </p:nvGrpSpPr>
      <p:grpSpPr>
        <a:xfrm>
          <a:off x="0" y="0"/>
          <a:ext cx="0" cy="0"/>
          <a:chOff x="0" y="0"/>
          <a:chExt cx="0" cy="0"/>
        </a:xfrm>
      </p:grpSpPr>
      <p:sp>
        <p:nvSpPr>
          <p:cNvPr id="295" name="Google Shape;295;p39"/>
          <p:cNvSpPr>
            <a:spLocks noGrp="1"/>
          </p:cNvSpPr>
          <p:nvPr>
            <p:ph type="pic" idx="2"/>
          </p:nvPr>
        </p:nvSpPr>
        <p:spPr>
          <a:xfrm>
            <a:off x="0" y="0"/>
            <a:ext cx="12192000" cy="6858000"/>
          </a:xfrm>
          <a:prstGeom prst="rect">
            <a:avLst/>
          </a:prstGeom>
          <a:noFill/>
          <a:ln>
            <a:noFill/>
          </a:ln>
        </p:spPr>
      </p:sp>
      <p:sp>
        <p:nvSpPr>
          <p:cNvPr id="296" name="Google Shape;296;p39"/>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7" name="Google Shape;297;p39"/>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8" name="Google Shape;298;p3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99" name="Google Shape;299;p39"/>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300" name="Google Shape;300;p39"/>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39"/>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02" name="Google Shape;302;p39"/>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303"/>
        <p:cNvGrpSpPr/>
        <p:nvPr/>
      </p:nvGrpSpPr>
      <p:grpSpPr>
        <a:xfrm>
          <a:off x="0" y="0"/>
          <a:ext cx="0" cy="0"/>
          <a:chOff x="0" y="0"/>
          <a:chExt cx="0" cy="0"/>
        </a:xfrm>
      </p:grpSpPr>
      <p:pic>
        <p:nvPicPr>
          <p:cNvPr id="304" name="Google Shape;304;p40"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5" name="Google Shape;305;p40"/>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6" name="Google Shape;306;p40"/>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07" name="Google Shape;307;p40"/>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40"/>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4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10" name="Google Shape;310;p40"/>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311" name="Google Shape;311;p40"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41"/>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315" name="Google Shape;315;p4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6" name="Google Shape;316;p4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4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b="1" i="0">
                <a:solidFill>
                  <a:schemeClr val="lt1"/>
                </a:solidFill>
                <a:latin typeface="Arial"/>
                <a:ea typeface="Arial"/>
                <a:cs typeface="Arial"/>
                <a:sym typeface="Arial"/>
              </a:defRPr>
            </a:lvl1pPr>
            <a:lvl2pPr marL="0" lvl="1" indent="0" algn="ctr">
              <a:spcBef>
                <a:spcPts val="0"/>
              </a:spcBef>
              <a:buNone/>
              <a:defRPr sz="1200" b="1" i="0">
                <a:solidFill>
                  <a:schemeClr val="lt1"/>
                </a:solidFill>
                <a:latin typeface="Arial"/>
                <a:ea typeface="Arial"/>
                <a:cs typeface="Arial"/>
                <a:sym typeface="Arial"/>
              </a:defRPr>
            </a:lvl2pPr>
            <a:lvl3pPr marL="0" lvl="2" indent="0" algn="ctr">
              <a:spcBef>
                <a:spcPts val="0"/>
              </a:spcBef>
              <a:buNone/>
              <a:defRPr sz="1200" b="1" i="0">
                <a:solidFill>
                  <a:schemeClr val="lt1"/>
                </a:solidFill>
                <a:latin typeface="Arial"/>
                <a:ea typeface="Arial"/>
                <a:cs typeface="Arial"/>
                <a:sym typeface="Arial"/>
              </a:defRPr>
            </a:lvl3pPr>
            <a:lvl4pPr marL="0" lvl="3" indent="0" algn="ctr">
              <a:spcBef>
                <a:spcPts val="0"/>
              </a:spcBef>
              <a:buNone/>
              <a:defRPr sz="1200" b="1" i="0">
                <a:solidFill>
                  <a:schemeClr val="lt1"/>
                </a:solidFill>
                <a:latin typeface="Arial"/>
                <a:ea typeface="Arial"/>
                <a:cs typeface="Arial"/>
                <a:sym typeface="Arial"/>
              </a:defRPr>
            </a:lvl4pPr>
            <a:lvl5pPr marL="0" lvl="4" indent="0" algn="ctr">
              <a:spcBef>
                <a:spcPts val="0"/>
              </a:spcBef>
              <a:buNone/>
              <a:defRPr sz="1200" b="1" i="0">
                <a:solidFill>
                  <a:schemeClr val="lt1"/>
                </a:solidFill>
                <a:latin typeface="Arial"/>
                <a:ea typeface="Arial"/>
                <a:cs typeface="Arial"/>
                <a:sym typeface="Arial"/>
              </a:defRPr>
            </a:lvl5pPr>
            <a:lvl6pPr marL="0" lvl="5" indent="0" algn="ctr">
              <a:spcBef>
                <a:spcPts val="0"/>
              </a:spcBef>
              <a:buNone/>
              <a:defRPr sz="1200" b="1" i="0">
                <a:solidFill>
                  <a:schemeClr val="lt1"/>
                </a:solidFill>
                <a:latin typeface="Arial"/>
                <a:ea typeface="Arial"/>
                <a:cs typeface="Arial"/>
                <a:sym typeface="Arial"/>
              </a:defRPr>
            </a:lvl6pPr>
            <a:lvl7pPr marL="0" lvl="6" indent="0" algn="ctr">
              <a:spcBef>
                <a:spcPts val="0"/>
              </a:spcBef>
              <a:buNone/>
              <a:defRPr sz="1200" b="1" i="0">
                <a:solidFill>
                  <a:schemeClr val="lt1"/>
                </a:solidFill>
                <a:latin typeface="Arial"/>
                <a:ea typeface="Arial"/>
                <a:cs typeface="Arial"/>
                <a:sym typeface="Arial"/>
              </a:defRPr>
            </a:lvl7pPr>
            <a:lvl8pPr marL="0" lvl="7" indent="0" algn="ctr">
              <a:spcBef>
                <a:spcPts val="0"/>
              </a:spcBef>
              <a:buNone/>
              <a:defRPr sz="1200" b="1" i="0">
                <a:solidFill>
                  <a:schemeClr val="lt1"/>
                </a:solidFill>
                <a:latin typeface="Arial"/>
                <a:ea typeface="Arial"/>
                <a:cs typeface="Arial"/>
                <a:sym typeface="Arial"/>
              </a:defRPr>
            </a:lvl8pPr>
            <a:lvl9pPr marL="0" lvl="8" indent="0" algn="ctr">
              <a:spcBef>
                <a:spcPts val="0"/>
              </a:spcBef>
              <a:buNone/>
              <a:defRPr sz="1200" b="1" i="0">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318" name="Google Shape;318;p41"/>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319" name="Google Shape;319;p41"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0"/>
        <p:cNvGrpSpPr/>
        <p:nvPr/>
      </p:nvGrpSpPr>
      <p:grpSpPr>
        <a:xfrm>
          <a:off x="0" y="0"/>
          <a:ext cx="0" cy="0"/>
          <a:chOff x="0" y="0"/>
          <a:chExt cx="0" cy="0"/>
        </a:xfrm>
      </p:grpSpPr>
      <p:pic>
        <p:nvPicPr>
          <p:cNvPr id="321" name="Google Shape;321;p42"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322" name="Google Shape;322;p42"/>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42"/>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2"/>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4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4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4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328"/>
        <p:cNvGrpSpPr/>
        <p:nvPr/>
      </p:nvGrpSpPr>
      <p:grpSpPr>
        <a:xfrm>
          <a:off x="0" y="0"/>
          <a:ext cx="0" cy="0"/>
          <a:chOff x="0" y="0"/>
          <a:chExt cx="0" cy="0"/>
        </a:xfrm>
      </p:grpSpPr>
      <p:sp>
        <p:nvSpPr>
          <p:cNvPr id="329" name="Google Shape;329;p43"/>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0" name="Google Shape;330;p43"/>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4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2" name="Google Shape;332;p4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3" name="Google Shape;333;p4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34" name="Google Shape;334;p43"/>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7" name="Google Shape;337;p44"/>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4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0" name="Google Shape;340;p4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341" name="Google Shape;341;p44"/>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2"/>
        <p:cNvGrpSpPr/>
        <p:nvPr/>
      </p:nvGrpSpPr>
      <p:grpSpPr>
        <a:xfrm>
          <a:off x="0" y="0"/>
          <a:ext cx="0" cy="0"/>
          <a:chOff x="0" y="0"/>
          <a:chExt cx="0" cy="0"/>
        </a:xfrm>
      </p:grpSpPr>
      <p:sp>
        <p:nvSpPr>
          <p:cNvPr id="343" name="Google Shape;343;p45"/>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4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5" name="Google Shape;345;p4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6" name="Google Shape;346;p4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7"/>
        <p:cNvGrpSpPr/>
        <p:nvPr/>
      </p:nvGrpSpPr>
      <p:grpSpPr>
        <a:xfrm>
          <a:off x="0" y="0"/>
          <a:ext cx="0" cy="0"/>
          <a:chOff x="0" y="0"/>
          <a:chExt cx="0" cy="0"/>
        </a:xfrm>
      </p:grpSpPr>
      <p:sp>
        <p:nvSpPr>
          <p:cNvPr id="348" name="Google Shape;348;p4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9" name="Google Shape;349;p4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0" name="Google Shape;350;p4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6.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image" Target="../media/image5.png"/><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6" name="Google Shape;96;p14"/>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1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a:solidFill>
                  <a:schemeClr val="dk1"/>
                </a:solidFill>
                <a:latin typeface="Arial"/>
                <a:ea typeface="Arial"/>
                <a:cs typeface="Arial"/>
                <a:sym typeface="Arial"/>
              </a:defRPr>
            </a:lvl1pPr>
            <a:lvl2pPr marL="0" marR="0" lvl="1" indent="0" algn="ctr" rtl="0">
              <a:spcBef>
                <a:spcPts val="0"/>
              </a:spcBef>
              <a:buNone/>
              <a:defRPr sz="1200" b="1" i="0">
                <a:solidFill>
                  <a:schemeClr val="dk1"/>
                </a:solidFill>
                <a:latin typeface="Arial"/>
                <a:ea typeface="Arial"/>
                <a:cs typeface="Arial"/>
                <a:sym typeface="Arial"/>
              </a:defRPr>
            </a:lvl2pPr>
            <a:lvl3pPr marL="0" marR="0" lvl="2" indent="0" algn="ctr" rtl="0">
              <a:spcBef>
                <a:spcPts val="0"/>
              </a:spcBef>
              <a:buNone/>
              <a:defRPr sz="1200" b="1" i="0">
                <a:solidFill>
                  <a:schemeClr val="dk1"/>
                </a:solidFill>
                <a:latin typeface="Arial"/>
                <a:ea typeface="Arial"/>
                <a:cs typeface="Arial"/>
                <a:sym typeface="Arial"/>
              </a:defRPr>
            </a:lvl3pPr>
            <a:lvl4pPr marL="0" marR="0" lvl="3" indent="0" algn="ctr" rtl="0">
              <a:spcBef>
                <a:spcPts val="0"/>
              </a:spcBef>
              <a:buNone/>
              <a:defRPr sz="1200" b="1" i="0">
                <a:solidFill>
                  <a:schemeClr val="dk1"/>
                </a:solidFill>
                <a:latin typeface="Arial"/>
                <a:ea typeface="Arial"/>
                <a:cs typeface="Arial"/>
                <a:sym typeface="Arial"/>
              </a:defRPr>
            </a:lvl4pPr>
            <a:lvl5pPr marL="0" marR="0" lvl="4" indent="0" algn="ctr" rtl="0">
              <a:spcBef>
                <a:spcPts val="0"/>
              </a:spcBef>
              <a:buNone/>
              <a:defRPr sz="1200" b="1" i="0">
                <a:solidFill>
                  <a:schemeClr val="dk1"/>
                </a:solidFill>
                <a:latin typeface="Arial"/>
                <a:ea typeface="Arial"/>
                <a:cs typeface="Arial"/>
                <a:sym typeface="Arial"/>
              </a:defRPr>
            </a:lvl5pPr>
            <a:lvl6pPr marL="0" marR="0" lvl="5" indent="0" algn="ctr" rtl="0">
              <a:spcBef>
                <a:spcPts val="0"/>
              </a:spcBef>
              <a:buNone/>
              <a:defRPr sz="1200" b="1" i="0">
                <a:solidFill>
                  <a:schemeClr val="dk1"/>
                </a:solidFill>
                <a:latin typeface="Arial"/>
                <a:ea typeface="Arial"/>
                <a:cs typeface="Arial"/>
                <a:sym typeface="Arial"/>
              </a:defRPr>
            </a:lvl6pPr>
            <a:lvl7pPr marL="0" marR="0" lvl="6" indent="0" algn="ctr" rtl="0">
              <a:spcBef>
                <a:spcPts val="0"/>
              </a:spcBef>
              <a:buNone/>
              <a:defRPr sz="1200" b="1" i="0">
                <a:solidFill>
                  <a:schemeClr val="dk1"/>
                </a:solidFill>
                <a:latin typeface="Arial"/>
                <a:ea typeface="Arial"/>
                <a:cs typeface="Arial"/>
                <a:sym typeface="Arial"/>
              </a:defRPr>
            </a:lvl7pPr>
            <a:lvl8pPr marL="0" marR="0" lvl="7" indent="0" algn="ctr" rtl="0">
              <a:spcBef>
                <a:spcPts val="0"/>
              </a:spcBef>
              <a:buNone/>
              <a:defRPr sz="1200" b="1" i="0">
                <a:solidFill>
                  <a:schemeClr val="dk1"/>
                </a:solidFill>
                <a:latin typeface="Arial"/>
                <a:ea typeface="Arial"/>
                <a:cs typeface="Arial"/>
                <a:sym typeface="Arial"/>
              </a:defRPr>
            </a:lvl8pPr>
            <a:lvl9pPr marL="0" marR="0" lvl="8" indent="0" algn="ctr" rtl="0">
              <a:spcBef>
                <a:spcPts val="0"/>
              </a:spcBef>
              <a:buNone/>
              <a:defRPr sz="12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0" name="Google Shape;100;p14"/>
          <p:cNvPicPr preferRelativeResize="0"/>
          <p:nvPr/>
        </p:nvPicPr>
        <p:blipFill rotWithShape="1">
          <a:blip r:embed="rId18">
            <a:alphaModFix/>
          </a:blip>
          <a:srcRect/>
          <a:stretch/>
        </p:blipFill>
        <p:spPr>
          <a:xfrm>
            <a:off x="394488" y="6155667"/>
            <a:ext cx="1274827" cy="456927"/>
          </a:xfrm>
          <a:prstGeom prst="rect">
            <a:avLst/>
          </a:prstGeom>
          <a:noFill/>
          <a:ln>
            <a:noFill/>
          </a:ln>
        </p:spPr>
      </p:pic>
      <p:pic>
        <p:nvPicPr>
          <p:cNvPr id="101" name="Google Shape;101;p14"/>
          <p:cNvPicPr preferRelativeResize="0"/>
          <p:nvPr/>
        </p:nvPicPr>
        <p:blipFill rotWithShape="1">
          <a:blip r:embed="rId19">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226"/>
        <p:cNvGrpSpPr/>
        <p:nvPr/>
      </p:nvGrpSpPr>
      <p:grpSpPr>
        <a:xfrm>
          <a:off x="0" y="0"/>
          <a:ext cx="0" cy="0"/>
          <a:chOff x="0" y="0"/>
          <a:chExt cx="0" cy="0"/>
        </a:xfrm>
      </p:grpSpPr>
      <p:sp>
        <p:nvSpPr>
          <p:cNvPr id="227" name="Google Shape;227;p31"/>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8" name="Google Shape;228;p31"/>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9" name="Google Shape;229;p3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0" name="Google Shape;230;p3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1" i="0">
                <a:solidFill>
                  <a:srgbClr val="90909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31" name="Google Shape;231;p3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a:solidFill>
                  <a:schemeClr val="dk1"/>
                </a:solidFill>
                <a:latin typeface="Arial"/>
                <a:ea typeface="Arial"/>
                <a:cs typeface="Arial"/>
                <a:sym typeface="Arial"/>
              </a:defRPr>
            </a:lvl1pPr>
            <a:lvl2pPr marL="0" marR="0" lvl="1" indent="0" algn="ctr" rtl="0">
              <a:spcBef>
                <a:spcPts val="0"/>
              </a:spcBef>
              <a:buNone/>
              <a:defRPr sz="1200" b="1" i="0">
                <a:solidFill>
                  <a:schemeClr val="dk1"/>
                </a:solidFill>
                <a:latin typeface="Arial"/>
                <a:ea typeface="Arial"/>
                <a:cs typeface="Arial"/>
                <a:sym typeface="Arial"/>
              </a:defRPr>
            </a:lvl2pPr>
            <a:lvl3pPr marL="0" marR="0" lvl="2" indent="0" algn="ctr" rtl="0">
              <a:spcBef>
                <a:spcPts val="0"/>
              </a:spcBef>
              <a:buNone/>
              <a:defRPr sz="1200" b="1" i="0">
                <a:solidFill>
                  <a:schemeClr val="dk1"/>
                </a:solidFill>
                <a:latin typeface="Arial"/>
                <a:ea typeface="Arial"/>
                <a:cs typeface="Arial"/>
                <a:sym typeface="Arial"/>
              </a:defRPr>
            </a:lvl3pPr>
            <a:lvl4pPr marL="0" marR="0" lvl="3" indent="0" algn="ctr" rtl="0">
              <a:spcBef>
                <a:spcPts val="0"/>
              </a:spcBef>
              <a:buNone/>
              <a:defRPr sz="1200" b="1" i="0">
                <a:solidFill>
                  <a:schemeClr val="dk1"/>
                </a:solidFill>
                <a:latin typeface="Arial"/>
                <a:ea typeface="Arial"/>
                <a:cs typeface="Arial"/>
                <a:sym typeface="Arial"/>
              </a:defRPr>
            </a:lvl4pPr>
            <a:lvl5pPr marL="0" marR="0" lvl="4" indent="0" algn="ctr" rtl="0">
              <a:spcBef>
                <a:spcPts val="0"/>
              </a:spcBef>
              <a:buNone/>
              <a:defRPr sz="1200" b="1" i="0">
                <a:solidFill>
                  <a:schemeClr val="dk1"/>
                </a:solidFill>
                <a:latin typeface="Arial"/>
                <a:ea typeface="Arial"/>
                <a:cs typeface="Arial"/>
                <a:sym typeface="Arial"/>
              </a:defRPr>
            </a:lvl5pPr>
            <a:lvl6pPr marL="0" marR="0" lvl="5" indent="0" algn="ctr" rtl="0">
              <a:spcBef>
                <a:spcPts val="0"/>
              </a:spcBef>
              <a:buNone/>
              <a:defRPr sz="1200" b="1" i="0">
                <a:solidFill>
                  <a:schemeClr val="dk1"/>
                </a:solidFill>
                <a:latin typeface="Arial"/>
                <a:ea typeface="Arial"/>
                <a:cs typeface="Arial"/>
                <a:sym typeface="Arial"/>
              </a:defRPr>
            </a:lvl6pPr>
            <a:lvl7pPr marL="0" marR="0" lvl="6" indent="0" algn="ctr" rtl="0">
              <a:spcBef>
                <a:spcPts val="0"/>
              </a:spcBef>
              <a:buNone/>
              <a:defRPr sz="1200" b="1" i="0">
                <a:solidFill>
                  <a:schemeClr val="dk1"/>
                </a:solidFill>
                <a:latin typeface="Arial"/>
                <a:ea typeface="Arial"/>
                <a:cs typeface="Arial"/>
                <a:sym typeface="Arial"/>
              </a:defRPr>
            </a:lvl7pPr>
            <a:lvl8pPr marL="0" marR="0" lvl="7" indent="0" algn="ctr" rtl="0">
              <a:spcBef>
                <a:spcPts val="0"/>
              </a:spcBef>
              <a:buNone/>
              <a:defRPr sz="1200" b="1" i="0">
                <a:solidFill>
                  <a:schemeClr val="dk1"/>
                </a:solidFill>
                <a:latin typeface="Arial"/>
                <a:ea typeface="Arial"/>
                <a:cs typeface="Arial"/>
                <a:sym typeface="Arial"/>
              </a:defRPr>
            </a:lvl8pPr>
            <a:lvl9pPr marL="0" marR="0" lvl="8" indent="0" algn="ctr" rtl="0">
              <a:spcBef>
                <a:spcPts val="0"/>
              </a:spcBef>
              <a:buNone/>
              <a:defRPr sz="1200" b="1" i="0">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232" name="Google Shape;232;p31"/>
          <p:cNvPicPr preferRelativeResize="0"/>
          <p:nvPr/>
        </p:nvPicPr>
        <p:blipFill rotWithShape="1">
          <a:blip r:embed="rId17">
            <a:alphaModFix/>
          </a:blip>
          <a:srcRect/>
          <a:stretch/>
        </p:blipFill>
        <p:spPr>
          <a:xfrm>
            <a:off x="394488" y="6155667"/>
            <a:ext cx="1274827" cy="456927"/>
          </a:xfrm>
          <a:prstGeom prst="rect">
            <a:avLst/>
          </a:prstGeom>
          <a:noFill/>
          <a:ln>
            <a:noFill/>
          </a:ln>
        </p:spPr>
      </p:pic>
      <p:pic>
        <p:nvPicPr>
          <p:cNvPr id="233" name="Google Shape;233;p31"/>
          <p:cNvPicPr preferRelativeResize="0"/>
          <p:nvPr/>
        </p:nvPicPr>
        <p:blipFill rotWithShape="1">
          <a:blip r:embed="rId18">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7"/>
          <p:cNvSpPr txBox="1">
            <a:spLocks noGrp="1"/>
          </p:cNvSpPr>
          <p:nvPr>
            <p:ph type="ctrTitle"/>
          </p:nvPr>
        </p:nvSpPr>
        <p:spPr>
          <a:xfrm>
            <a:off x="194697" y="647725"/>
            <a:ext cx="12124200" cy="2387700"/>
          </a:xfrm>
          <a:prstGeom prst="rect">
            <a:avLst/>
          </a:prstGeom>
          <a:noFill/>
          <a:ln>
            <a:noFill/>
          </a:ln>
        </p:spPr>
        <p:txBody>
          <a:bodyPr spcFirstLastPara="1" wrap="square" lIns="0" tIns="0" rIns="0" bIns="0" anchor="b" anchorCtr="0">
            <a:noAutofit/>
          </a:bodyPr>
          <a:lstStyle/>
          <a:p>
            <a:pPr marL="0" lvl="0" indent="0" algn="ctr" rtl="0">
              <a:lnSpc>
                <a:spcPct val="100000"/>
              </a:lnSpc>
              <a:spcBef>
                <a:spcPts val="0"/>
              </a:spcBef>
              <a:spcAft>
                <a:spcPts val="0"/>
              </a:spcAft>
              <a:buClr>
                <a:schemeClr val="lt1"/>
              </a:buClr>
              <a:buSzPts val="6400"/>
              <a:buFont typeface="Arial"/>
              <a:buNone/>
            </a:pPr>
            <a:r>
              <a:rPr lang="en-US" sz="4200" b="0" dirty="0"/>
              <a:t>Predicting Delta Flight Departure Delays from Hartsfield-Jackson Atlanta International Airport</a:t>
            </a:r>
            <a:br>
              <a:rPr lang="en-US" sz="4200" b="0" dirty="0"/>
            </a:br>
            <a:br>
              <a:rPr lang="en-US" sz="5800" dirty="0"/>
            </a:br>
            <a:r>
              <a:rPr lang="en-US" sz="3000" dirty="0">
                <a:latin typeface="Arial"/>
                <a:ea typeface="Arial"/>
                <a:cs typeface="Arial"/>
                <a:sym typeface="Arial"/>
              </a:rPr>
              <a:t>TEAM #6</a:t>
            </a:r>
            <a:endParaRPr sz="5800" dirty="0"/>
          </a:p>
        </p:txBody>
      </p:sp>
      <p:sp>
        <p:nvSpPr>
          <p:cNvPr id="357" name="Google Shape;357;p47"/>
          <p:cNvSpPr txBox="1">
            <a:spLocks noGrp="1"/>
          </p:cNvSpPr>
          <p:nvPr>
            <p:ph type="body" idx="2"/>
          </p:nvPr>
        </p:nvSpPr>
        <p:spPr>
          <a:xfrm>
            <a:off x="250722" y="5320575"/>
            <a:ext cx="6153150" cy="30987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1800"/>
              <a:buNone/>
            </a:pPr>
            <a:r>
              <a:rPr lang="en-US">
                <a:latin typeface="Arial"/>
                <a:ea typeface="Arial"/>
                <a:cs typeface="Arial"/>
                <a:sym typeface="Arial"/>
              </a:rPr>
              <a:t>April 17th, 2024</a:t>
            </a:r>
            <a:endParaRPr>
              <a:latin typeface="Arial"/>
              <a:ea typeface="Arial"/>
              <a:cs typeface="Arial"/>
              <a:sym typeface="Arial"/>
            </a:endParaRPr>
          </a:p>
          <a:p>
            <a:pPr marL="0" lvl="0" indent="0" algn="l" rtl="0">
              <a:lnSpc>
                <a:spcPct val="90000"/>
              </a:lnSpc>
              <a:spcBef>
                <a:spcPts val="1000"/>
              </a:spcBef>
              <a:spcAft>
                <a:spcPts val="0"/>
              </a:spcAft>
              <a:buClr>
                <a:schemeClr val="lt1"/>
              </a:buClr>
              <a:buSzPts val="1800"/>
              <a:buNone/>
            </a:pPr>
            <a:endParaRPr/>
          </a:p>
        </p:txBody>
      </p:sp>
      <p:sp>
        <p:nvSpPr>
          <p:cNvPr id="358" name="Google Shape;358;p47"/>
          <p:cNvSpPr/>
          <p:nvPr/>
        </p:nvSpPr>
        <p:spPr>
          <a:xfrm>
            <a:off x="250724" y="3208500"/>
            <a:ext cx="6215100" cy="19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i="0" u="none" strike="noStrike" cap="none">
                <a:solidFill>
                  <a:schemeClr val="lt1"/>
                </a:solidFill>
                <a:latin typeface="Arial"/>
                <a:ea typeface="Arial"/>
                <a:cs typeface="Arial"/>
                <a:sym typeface="Arial"/>
              </a:rPr>
              <a:t>Team Members</a:t>
            </a:r>
            <a:endParaRPr/>
          </a:p>
          <a:p>
            <a:pPr marL="457200" marR="0" lvl="0" indent="-381000" algn="l" rtl="0">
              <a:spcBef>
                <a:spcPts val="0"/>
              </a:spcBef>
              <a:spcAft>
                <a:spcPts val="0"/>
              </a:spcAft>
              <a:buClr>
                <a:schemeClr val="lt1"/>
              </a:buClr>
              <a:buSzPts val="2400"/>
              <a:buAutoNum type="arabicPeriod"/>
            </a:pPr>
            <a:r>
              <a:rPr lang="en-US" sz="2400" b="1">
                <a:solidFill>
                  <a:schemeClr val="lt1"/>
                </a:solidFill>
              </a:rPr>
              <a:t>Pranthi Cavuturu</a:t>
            </a:r>
            <a:endParaRPr sz="2400" b="1">
              <a:solidFill>
                <a:schemeClr val="lt1"/>
              </a:solidFill>
            </a:endParaRPr>
          </a:p>
          <a:p>
            <a:pPr marL="457200" marR="0" lvl="0" indent="-381000" algn="l" rtl="0">
              <a:spcBef>
                <a:spcPts val="0"/>
              </a:spcBef>
              <a:spcAft>
                <a:spcPts val="0"/>
              </a:spcAft>
              <a:buClr>
                <a:schemeClr val="lt1"/>
              </a:buClr>
              <a:buSzPts val="2400"/>
              <a:buAutoNum type="arabicPeriod"/>
            </a:pPr>
            <a:r>
              <a:rPr lang="en-US" sz="2400" b="1">
                <a:solidFill>
                  <a:schemeClr val="lt1"/>
                </a:solidFill>
              </a:rPr>
              <a:t>Muhammad Harris</a:t>
            </a:r>
            <a:endParaRPr sz="2400" b="1">
              <a:solidFill>
                <a:schemeClr val="lt1"/>
              </a:solidFill>
            </a:endParaRPr>
          </a:p>
          <a:p>
            <a:pPr marL="457200" marR="0" lvl="0" indent="-381000" algn="l" rtl="0">
              <a:spcBef>
                <a:spcPts val="0"/>
              </a:spcBef>
              <a:spcAft>
                <a:spcPts val="0"/>
              </a:spcAft>
              <a:buClr>
                <a:schemeClr val="lt1"/>
              </a:buClr>
              <a:buSzPts val="2400"/>
              <a:buAutoNum type="arabicPeriod"/>
            </a:pPr>
            <a:r>
              <a:rPr lang="en-US" sz="2400" b="1">
                <a:solidFill>
                  <a:schemeClr val="lt1"/>
                </a:solidFill>
              </a:rPr>
              <a:t>Hussain Kaide Johar Manasi</a:t>
            </a:r>
            <a:endParaRPr sz="24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6"/>
          <p:cNvSpPr txBox="1">
            <a:spLocks noGrp="1"/>
          </p:cNvSpPr>
          <p:nvPr>
            <p:ph type="ctrTitle"/>
          </p:nvPr>
        </p:nvSpPr>
        <p:spPr>
          <a:xfrm>
            <a:off x="344899" y="-1198675"/>
            <a:ext cx="10856100" cy="2387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a:t>Exploratory Data Analysis​</a:t>
            </a:r>
            <a:endParaRPr/>
          </a:p>
        </p:txBody>
      </p:sp>
      <p:pic>
        <p:nvPicPr>
          <p:cNvPr id="454" name="Google Shape;454;p56"/>
          <p:cNvPicPr preferRelativeResize="0"/>
          <p:nvPr/>
        </p:nvPicPr>
        <p:blipFill>
          <a:blip r:embed="rId3">
            <a:alphaModFix/>
          </a:blip>
          <a:stretch>
            <a:fillRect/>
          </a:stretch>
        </p:blipFill>
        <p:spPr>
          <a:xfrm>
            <a:off x="2788975" y="1485900"/>
            <a:ext cx="6838950" cy="4543425"/>
          </a:xfrm>
          <a:prstGeom prst="rect">
            <a:avLst/>
          </a:prstGeom>
          <a:noFill/>
          <a:ln>
            <a:noFill/>
          </a:ln>
        </p:spPr>
      </p:pic>
      <p:sp>
        <p:nvSpPr>
          <p:cNvPr id="455" name="Google Shape;455;p56"/>
          <p:cNvSpPr txBox="1"/>
          <p:nvPr/>
        </p:nvSpPr>
        <p:spPr>
          <a:xfrm>
            <a:off x="2941375" y="1638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7"/>
          <p:cNvSpPr txBox="1">
            <a:spLocks noGrp="1"/>
          </p:cNvSpPr>
          <p:nvPr>
            <p:ph type="ctrTitle"/>
          </p:nvPr>
        </p:nvSpPr>
        <p:spPr>
          <a:xfrm>
            <a:off x="344899" y="-1198675"/>
            <a:ext cx="10856100" cy="2387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a:t>Exploratory Data Analysis​</a:t>
            </a:r>
            <a:endParaRPr/>
          </a:p>
        </p:txBody>
      </p:sp>
      <p:sp>
        <p:nvSpPr>
          <p:cNvPr id="461" name="Google Shape;461;p57"/>
          <p:cNvSpPr txBox="1"/>
          <p:nvPr/>
        </p:nvSpPr>
        <p:spPr>
          <a:xfrm>
            <a:off x="2941375" y="1638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462" name="Google Shape;462;p57"/>
          <p:cNvPicPr preferRelativeResize="0"/>
          <p:nvPr/>
        </p:nvPicPr>
        <p:blipFill>
          <a:blip r:embed="rId3">
            <a:alphaModFix/>
          </a:blip>
          <a:stretch>
            <a:fillRect/>
          </a:stretch>
        </p:blipFill>
        <p:spPr>
          <a:xfrm>
            <a:off x="2689675" y="1485900"/>
            <a:ext cx="6991351" cy="4636650"/>
          </a:xfrm>
          <a:prstGeom prst="rect">
            <a:avLst/>
          </a:prstGeom>
          <a:noFill/>
          <a:ln>
            <a:noFill/>
          </a:ln>
        </p:spPr>
      </p:pic>
      <p:sp>
        <p:nvSpPr>
          <p:cNvPr id="463" name="Google Shape;463;p57"/>
          <p:cNvSpPr txBox="1"/>
          <p:nvPr/>
        </p:nvSpPr>
        <p:spPr>
          <a:xfrm>
            <a:off x="2845471" y="1641427"/>
            <a:ext cx="3066900" cy="306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58"/>
          <p:cNvSpPr txBox="1">
            <a:spLocks noGrp="1"/>
          </p:cNvSpPr>
          <p:nvPr>
            <p:ph type="title"/>
          </p:nvPr>
        </p:nvSpPr>
        <p:spPr>
          <a:xfrm>
            <a:off x="3686725" y="1826175"/>
            <a:ext cx="4466400" cy="28938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4700"/>
              <a:t>Algorithms, </a:t>
            </a:r>
            <a:endParaRPr sz="4700"/>
          </a:p>
          <a:p>
            <a:pPr marL="0" lvl="0" indent="0" algn="ctr" rtl="0">
              <a:lnSpc>
                <a:spcPct val="100000"/>
              </a:lnSpc>
              <a:spcBef>
                <a:spcPts val="0"/>
              </a:spcBef>
              <a:spcAft>
                <a:spcPts val="0"/>
              </a:spcAft>
              <a:buClr>
                <a:schemeClr val="lt1"/>
              </a:buClr>
              <a:buSzPts val="5400"/>
              <a:buFont typeface="Arial"/>
              <a:buNone/>
            </a:pPr>
            <a:r>
              <a:rPr lang="en-US" sz="4700"/>
              <a:t>Analysis</a:t>
            </a:r>
            <a:endParaRPr sz="4700"/>
          </a:p>
          <a:p>
            <a:pPr marL="0" lvl="0" indent="0" algn="ctr" rtl="0">
              <a:lnSpc>
                <a:spcPct val="100000"/>
              </a:lnSpc>
              <a:spcBef>
                <a:spcPts val="0"/>
              </a:spcBef>
              <a:spcAft>
                <a:spcPts val="0"/>
              </a:spcAft>
              <a:buClr>
                <a:schemeClr val="lt1"/>
              </a:buClr>
              <a:buSzPts val="5400"/>
              <a:buFont typeface="Arial"/>
              <a:buNone/>
            </a:pPr>
            <a:r>
              <a:rPr lang="en-US" sz="4700"/>
              <a:t>&amp;</a:t>
            </a:r>
            <a:endParaRPr sz="4700"/>
          </a:p>
          <a:p>
            <a:pPr marL="0" lvl="0" indent="0" algn="ctr" rtl="0">
              <a:lnSpc>
                <a:spcPct val="100000"/>
              </a:lnSpc>
              <a:spcBef>
                <a:spcPts val="0"/>
              </a:spcBef>
              <a:spcAft>
                <a:spcPts val="0"/>
              </a:spcAft>
              <a:buClr>
                <a:schemeClr val="lt1"/>
              </a:buClr>
              <a:buSzPts val="5400"/>
              <a:buFont typeface="Arial"/>
              <a:buNone/>
            </a:pPr>
            <a:r>
              <a:rPr lang="en-US" sz="4700"/>
              <a:t>Implementation</a:t>
            </a:r>
            <a:endParaRPr sz="4700"/>
          </a:p>
        </p:txBody>
      </p:sp>
      <p:sp>
        <p:nvSpPr>
          <p:cNvPr id="469" name="Google Shape;469;p58"/>
          <p:cNvSpPr txBox="1">
            <a:spLocks noGrp="1"/>
          </p:cNvSpPr>
          <p:nvPr>
            <p:ph type="sldNum" idx="12"/>
          </p:nvPr>
        </p:nvSpPr>
        <p:spPr>
          <a:xfrm>
            <a:off x="4724400"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9"/>
          <p:cNvSpPr txBox="1">
            <a:spLocks noGrp="1"/>
          </p:cNvSpPr>
          <p:nvPr>
            <p:ph type="ctrTitle"/>
          </p:nvPr>
        </p:nvSpPr>
        <p:spPr>
          <a:xfrm>
            <a:off x="344899" y="-1198675"/>
            <a:ext cx="10856100" cy="2387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a:t>Our Approaches Overview​</a:t>
            </a:r>
            <a:endParaRPr/>
          </a:p>
        </p:txBody>
      </p:sp>
      <p:sp>
        <p:nvSpPr>
          <p:cNvPr id="475" name="Google Shape;475;p59"/>
          <p:cNvSpPr txBox="1"/>
          <p:nvPr/>
        </p:nvSpPr>
        <p:spPr>
          <a:xfrm>
            <a:off x="2941375" y="16383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476" name="Google Shape;476;p59"/>
          <p:cNvSpPr txBox="1"/>
          <p:nvPr/>
        </p:nvSpPr>
        <p:spPr>
          <a:xfrm>
            <a:off x="2845471" y="1641427"/>
            <a:ext cx="3066900" cy="306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477" name="Google Shape;477;p59" descr="Introduction to SARIMA Model. SARIMA (Seasonal Auto-Regressive… | by Ritu  Santra | Medium"/>
          <p:cNvPicPr preferRelativeResize="0"/>
          <p:nvPr/>
        </p:nvPicPr>
        <p:blipFill rotWithShape="1">
          <a:blip r:embed="rId3">
            <a:alphaModFix/>
          </a:blip>
          <a:srcRect/>
          <a:stretch/>
        </p:blipFill>
        <p:spPr>
          <a:xfrm>
            <a:off x="308605" y="2501982"/>
            <a:ext cx="4679094" cy="2631989"/>
          </a:xfrm>
          <a:prstGeom prst="rect">
            <a:avLst/>
          </a:prstGeom>
          <a:noFill/>
          <a:ln>
            <a:noFill/>
          </a:ln>
        </p:spPr>
      </p:pic>
      <p:pic>
        <p:nvPicPr>
          <p:cNvPr id="478" name="Google Shape;478;p59" descr="What is LSTM? Introduction to Long Short-Term Memory"/>
          <p:cNvPicPr preferRelativeResize="0"/>
          <p:nvPr/>
        </p:nvPicPr>
        <p:blipFill rotWithShape="1">
          <a:blip r:embed="rId4">
            <a:alphaModFix/>
          </a:blip>
          <a:srcRect/>
          <a:stretch/>
        </p:blipFill>
        <p:spPr>
          <a:xfrm>
            <a:off x="6497666" y="1774853"/>
            <a:ext cx="5118240" cy="2277615"/>
          </a:xfrm>
          <a:prstGeom prst="rect">
            <a:avLst/>
          </a:prstGeom>
          <a:noFill/>
          <a:ln>
            <a:noFill/>
          </a:ln>
        </p:spPr>
      </p:pic>
      <p:pic>
        <p:nvPicPr>
          <p:cNvPr id="479" name="Google Shape;479;p59" descr="Facebook Prophet. (Almost) everything ..."/>
          <p:cNvPicPr preferRelativeResize="0"/>
          <p:nvPr/>
        </p:nvPicPr>
        <p:blipFill rotWithShape="1">
          <a:blip r:embed="rId5">
            <a:alphaModFix/>
          </a:blip>
          <a:srcRect/>
          <a:stretch/>
        </p:blipFill>
        <p:spPr>
          <a:xfrm>
            <a:off x="7136278" y="4970012"/>
            <a:ext cx="3841034" cy="10974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0"/>
          <p:cNvSpPr txBox="1">
            <a:spLocks noGrp="1"/>
          </p:cNvSpPr>
          <p:nvPr>
            <p:ph type="title"/>
          </p:nvPr>
        </p:nvSpPr>
        <p:spPr>
          <a:xfrm>
            <a:off x="318525" y="354974"/>
            <a:ext cx="11430000" cy="498600"/>
          </a:xfrm>
          <a:prstGeom prst="rect">
            <a:avLst/>
          </a:prstGeom>
          <a:noFill/>
          <a:ln>
            <a:noFill/>
          </a:ln>
        </p:spPr>
        <p:txBody>
          <a:bodyPr spcFirstLastPara="1" wrap="square" lIns="0" tIns="0" rIns="0" bIns="0" anchor="b" anchorCtr="0">
            <a:spAutoFit/>
          </a:bodyPr>
          <a:lstStyle/>
          <a:p>
            <a:pPr marL="0" lvl="0" indent="0" algn="l" rtl="0">
              <a:spcBef>
                <a:spcPts val="0"/>
              </a:spcBef>
              <a:spcAft>
                <a:spcPts val="0"/>
              </a:spcAft>
              <a:buNone/>
            </a:pPr>
            <a:r>
              <a:rPr lang="en-US"/>
              <a:t>Approach 1: SARIMA </a:t>
            </a:r>
            <a:endParaRPr/>
          </a:p>
        </p:txBody>
      </p:sp>
      <p:sp>
        <p:nvSpPr>
          <p:cNvPr id="486" name="Google Shape;486;p60"/>
          <p:cNvSpPr txBox="1"/>
          <p:nvPr/>
        </p:nvSpPr>
        <p:spPr>
          <a:xfrm>
            <a:off x="318525" y="1485900"/>
            <a:ext cx="4911300" cy="5105700"/>
          </a:xfrm>
          <a:prstGeom prst="rect">
            <a:avLst/>
          </a:prstGeom>
          <a:noFill/>
          <a:ln>
            <a:noFill/>
          </a:ln>
        </p:spPr>
        <p:txBody>
          <a:bodyPr spcFirstLastPara="1" wrap="square" lIns="91425" tIns="91425" rIns="91425" bIns="91425" anchor="t" anchorCtr="0">
            <a:noAutofit/>
          </a:bodyPr>
          <a:lstStyle/>
          <a:p>
            <a:pPr marL="457200" lvl="0" indent="-444500" algn="l" rtl="0">
              <a:spcBef>
                <a:spcPts val="0"/>
              </a:spcBef>
              <a:spcAft>
                <a:spcPts val="0"/>
              </a:spcAft>
              <a:buClr>
                <a:schemeClr val="dk2"/>
              </a:buClr>
              <a:buSzPts val="2600"/>
              <a:buChar char="•"/>
            </a:pPr>
            <a:r>
              <a:rPr lang="en-US" sz="2600">
                <a:solidFill>
                  <a:schemeClr val="dk2"/>
                </a:solidFill>
              </a:rPr>
              <a:t>Good fit for a SARIMA model</a:t>
            </a:r>
            <a:endParaRPr sz="1200">
              <a:solidFill>
                <a:schemeClr val="dk2"/>
              </a:solidFill>
            </a:endParaRPr>
          </a:p>
          <a:p>
            <a:pPr marL="457200" lvl="0" indent="-444500" algn="l" rtl="0">
              <a:spcBef>
                <a:spcPts val="600"/>
              </a:spcBef>
              <a:spcAft>
                <a:spcPts val="0"/>
              </a:spcAft>
              <a:buClr>
                <a:schemeClr val="dk2"/>
              </a:buClr>
              <a:buSzPts val="2600"/>
              <a:buChar char="•"/>
            </a:pPr>
            <a:r>
              <a:rPr lang="en-US" sz="2600">
                <a:solidFill>
                  <a:schemeClr val="dk2"/>
                </a:solidFill>
              </a:rPr>
              <a:t>Stationarity: ADF test results showed that the time series is likely stationary with a p-value of 0.002</a:t>
            </a:r>
            <a:endParaRPr sz="2600">
              <a:solidFill>
                <a:schemeClr val="dk2"/>
              </a:solidFill>
            </a:endParaRPr>
          </a:p>
          <a:p>
            <a:pPr marL="457200" lvl="0" indent="-393700" algn="l" rtl="0">
              <a:lnSpc>
                <a:spcPct val="90000"/>
              </a:lnSpc>
              <a:spcBef>
                <a:spcPts val="0"/>
              </a:spcBef>
              <a:spcAft>
                <a:spcPts val="0"/>
              </a:spcAft>
              <a:buClr>
                <a:schemeClr val="dk2"/>
              </a:buClr>
              <a:buSzPts val="2600"/>
              <a:buChar char="•"/>
            </a:pPr>
            <a:r>
              <a:rPr lang="en-US" sz="2600">
                <a:solidFill>
                  <a:schemeClr val="dk2"/>
                </a:solidFill>
              </a:rPr>
              <a:t> ACF plot for daily lags for 40 days shows seasonality with spikes every 7 days </a:t>
            </a:r>
            <a:endParaRPr sz="1200">
              <a:solidFill>
                <a:schemeClr val="dk2"/>
              </a:solidFill>
            </a:endParaRPr>
          </a:p>
          <a:p>
            <a:pPr marL="457200" lvl="0" indent="-393700" algn="l" rtl="0">
              <a:lnSpc>
                <a:spcPct val="90000"/>
              </a:lnSpc>
              <a:spcBef>
                <a:spcPts val="630"/>
              </a:spcBef>
              <a:spcAft>
                <a:spcPts val="0"/>
              </a:spcAft>
              <a:buClr>
                <a:schemeClr val="dk2"/>
              </a:buClr>
              <a:buSzPts val="2600"/>
              <a:buChar char="•"/>
            </a:pPr>
            <a:r>
              <a:rPr lang="en-US" sz="2600">
                <a:solidFill>
                  <a:schemeClr val="dk2"/>
                </a:solidFill>
              </a:rPr>
              <a:t> Used auto_arima function to find the best model </a:t>
            </a:r>
            <a:endParaRPr sz="2600">
              <a:solidFill>
                <a:schemeClr val="dk2"/>
              </a:solidFill>
            </a:endParaRPr>
          </a:p>
          <a:p>
            <a:pPr marL="0" lvl="0" indent="0" algn="l" rtl="0">
              <a:spcBef>
                <a:spcPts val="0"/>
              </a:spcBef>
              <a:spcAft>
                <a:spcPts val="0"/>
              </a:spcAft>
              <a:buNone/>
            </a:pPr>
            <a:endParaRPr sz="2400">
              <a:solidFill>
                <a:schemeClr val="dk2"/>
              </a:solidFill>
            </a:endParaRPr>
          </a:p>
        </p:txBody>
      </p:sp>
      <p:pic>
        <p:nvPicPr>
          <p:cNvPr id="487" name="Google Shape;487;p60"/>
          <p:cNvPicPr preferRelativeResize="0"/>
          <p:nvPr/>
        </p:nvPicPr>
        <p:blipFill>
          <a:blip r:embed="rId3">
            <a:alphaModFix/>
          </a:blip>
          <a:stretch>
            <a:fillRect/>
          </a:stretch>
        </p:blipFill>
        <p:spPr>
          <a:xfrm>
            <a:off x="5760225" y="1150250"/>
            <a:ext cx="5804426" cy="4557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1"/>
          <p:cNvSpPr txBox="1">
            <a:spLocks noGrp="1"/>
          </p:cNvSpPr>
          <p:nvPr>
            <p:ph type="title"/>
          </p:nvPr>
        </p:nvSpPr>
        <p:spPr>
          <a:xfrm>
            <a:off x="381000" y="860699"/>
            <a:ext cx="11430000" cy="498600"/>
          </a:xfrm>
          <a:prstGeom prst="rect">
            <a:avLst/>
          </a:prstGeom>
          <a:noFill/>
          <a:ln>
            <a:noFill/>
          </a:ln>
        </p:spPr>
        <p:txBody>
          <a:bodyPr spcFirstLastPara="1" wrap="square" lIns="0" tIns="0" rIns="0" bIns="0" anchor="b" anchorCtr="0">
            <a:spAutoFit/>
          </a:bodyPr>
          <a:lstStyle/>
          <a:p>
            <a:pPr marL="0" lvl="0" indent="0" algn="l" rtl="0">
              <a:spcBef>
                <a:spcPts val="0"/>
              </a:spcBef>
              <a:spcAft>
                <a:spcPts val="0"/>
              </a:spcAft>
              <a:buNone/>
            </a:pPr>
            <a:r>
              <a:rPr lang="en-US"/>
              <a:t>Approach 2: LSTM</a:t>
            </a:r>
            <a:endParaRPr/>
          </a:p>
        </p:txBody>
      </p:sp>
      <p:pic>
        <p:nvPicPr>
          <p:cNvPr id="494" name="Google Shape;494;p61"/>
          <p:cNvPicPr preferRelativeResize="0"/>
          <p:nvPr/>
        </p:nvPicPr>
        <p:blipFill>
          <a:blip r:embed="rId3">
            <a:alphaModFix/>
          </a:blip>
          <a:stretch>
            <a:fillRect/>
          </a:stretch>
        </p:blipFill>
        <p:spPr>
          <a:xfrm>
            <a:off x="3220550" y="3252225"/>
            <a:ext cx="5966000" cy="3053800"/>
          </a:xfrm>
          <a:prstGeom prst="rect">
            <a:avLst/>
          </a:prstGeom>
          <a:noFill/>
          <a:ln>
            <a:noFill/>
          </a:ln>
        </p:spPr>
      </p:pic>
      <p:sp>
        <p:nvSpPr>
          <p:cNvPr id="495" name="Google Shape;495;p61"/>
          <p:cNvSpPr txBox="1"/>
          <p:nvPr/>
        </p:nvSpPr>
        <p:spPr>
          <a:xfrm>
            <a:off x="347375" y="1411950"/>
            <a:ext cx="11430000" cy="2073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Char char="●"/>
            </a:pPr>
            <a:r>
              <a:rPr lang="en-US" sz="2100">
                <a:solidFill>
                  <a:schemeClr val="dk2"/>
                </a:solidFill>
              </a:rPr>
              <a:t>Effective in overcoming the vanishing gradient problem common in traditional RNNs.</a:t>
            </a:r>
            <a:endParaRPr sz="2100">
              <a:solidFill>
                <a:schemeClr val="dk2"/>
              </a:solidFill>
            </a:endParaRPr>
          </a:p>
          <a:p>
            <a:pPr marL="457200" lvl="0" indent="-361950" algn="l" rtl="0">
              <a:spcBef>
                <a:spcPts val="0"/>
              </a:spcBef>
              <a:spcAft>
                <a:spcPts val="0"/>
              </a:spcAft>
              <a:buClr>
                <a:schemeClr val="dk2"/>
              </a:buClr>
              <a:buSzPts val="2100"/>
              <a:buChar char="●"/>
            </a:pPr>
            <a:r>
              <a:rPr lang="en-US" sz="2100">
                <a:solidFill>
                  <a:schemeClr val="dk2"/>
                </a:solidFill>
              </a:rPr>
              <a:t>By incorporating temporal dynamics and external factors such as airport congestion and crew availability, LSTMs help forecast delays more accurately, enabling better resource management and contingency planning.</a:t>
            </a:r>
            <a:endParaRPr sz="2100">
              <a:solidFill>
                <a:schemeClr val="dk2"/>
              </a:solidFill>
            </a:endParaRPr>
          </a:p>
          <a:p>
            <a:pPr marL="457200" lvl="0" indent="0" algn="l" rtl="0">
              <a:spcBef>
                <a:spcPts val="0"/>
              </a:spcBef>
              <a:spcAft>
                <a:spcPts val="0"/>
              </a:spcAft>
              <a:buNone/>
            </a:pPr>
            <a:endParaRPr sz="20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title"/>
          </p:nvPr>
        </p:nvSpPr>
        <p:spPr>
          <a:xfrm>
            <a:off x="381000" y="86069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LSTM Model Architecture</a:t>
            </a:r>
            <a:endParaRPr/>
          </a:p>
        </p:txBody>
      </p:sp>
      <p:sp>
        <p:nvSpPr>
          <p:cNvPr id="502" name="Google Shape;502;p62"/>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16</a:t>
            </a:fld>
            <a:endParaRPr/>
          </a:p>
        </p:txBody>
      </p:sp>
      <p:grpSp>
        <p:nvGrpSpPr>
          <p:cNvPr id="503" name="Google Shape;503;p62"/>
          <p:cNvGrpSpPr/>
          <p:nvPr/>
        </p:nvGrpSpPr>
        <p:grpSpPr>
          <a:xfrm>
            <a:off x="0" y="1586613"/>
            <a:ext cx="2952726" cy="4290074"/>
            <a:chOff x="0" y="1189989"/>
            <a:chExt cx="2214600" cy="3217636"/>
          </a:xfrm>
        </p:grpSpPr>
        <p:sp>
          <p:nvSpPr>
            <p:cNvPr id="504" name="Google Shape;504;p62"/>
            <p:cNvSpPr/>
            <p:nvPr/>
          </p:nvSpPr>
          <p:spPr>
            <a:xfrm>
              <a:off x="0" y="1189989"/>
              <a:ext cx="2214600" cy="669000"/>
            </a:xfrm>
            <a:prstGeom prst="homePlate">
              <a:avLst>
                <a:gd name="adj" fmla="val 50000"/>
              </a:avLst>
            </a:prstGeom>
            <a:solidFill>
              <a:srgbClr val="801F17"/>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LSTM Layer 1</a:t>
              </a:r>
              <a:endParaRPr sz="1900">
                <a:solidFill>
                  <a:srgbClr val="FFFFFF"/>
                </a:solidFill>
                <a:latin typeface="Roboto"/>
                <a:ea typeface="Roboto"/>
                <a:cs typeface="Roboto"/>
                <a:sym typeface="Roboto"/>
              </a:endParaRPr>
            </a:p>
          </p:txBody>
        </p:sp>
        <p:sp>
          <p:nvSpPr>
            <p:cNvPr id="505" name="Google Shape;505;p62"/>
            <p:cNvSpPr txBox="1"/>
            <p:nvPr/>
          </p:nvSpPr>
          <p:spPr>
            <a:xfrm>
              <a:off x="295050" y="2057125"/>
              <a:ext cx="1624500" cy="2350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500">
                  <a:latin typeface="Roboto"/>
                  <a:ea typeface="Roboto"/>
                  <a:cs typeface="Roboto"/>
                  <a:sym typeface="Roboto"/>
                </a:rPr>
                <a:t>Captures temporal dependencies across the entire sequence, crucial for understanding context in sequence data.</a:t>
              </a:r>
              <a:endParaRPr sz="1500">
                <a:latin typeface="Roboto"/>
                <a:ea typeface="Roboto"/>
                <a:cs typeface="Roboto"/>
                <a:sym typeface="Roboto"/>
              </a:endParaRPr>
            </a:p>
            <a:p>
              <a:pPr marL="0" lvl="0" indent="0" algn="l" rtl="0">
                <a:lnSpc>
                  <a:spcPct val="115000"/>
                </a:lnSpc>
                <a:spcBef>
                  <a:spcPts val="0"/>
                </a:spcBef>
                <a:spcAft>
                  <a:spcPts val="0"/>
                </a:spcAft>
                <a:buNone/>
              </a:pPr>
              <a:r>
                <a:rPr lang="en-US" sz="1500">
                  <a:latin typeface="Roboto"/>
                  <a:ea typeface="Roboto"/>
                  <a:cs typeface="Roboto"/>
                  <a:sym typeface="Roboto"/>
                </a:rPr>
                <a:t>128 units and Return Sequences (outputs a sequence to the next layer)</a:t>
              </a:r>
              <a:endParaRPr sz="1500">
                <a:latin typeface="Roboto"/>
                <a:ea typeface="Roboto"/>
                <a:cs typeface="Roboto"/>
                <a:sym typeface="Roboto"/>
              </a:endParaRPr>
            </a:p>
          </p:txBody>
        </p:sp>
      </p:grpSp>
      <p:grpSp>
        <p:nvGrpSpPr>
          <p:cNvPr id="506" name="Google Shape;506;p62"/>
          <p:cNvGrpSpPr/>
          <p:nvPr/>
        </p:nvGrpSpPr>
        <p:grpSpPr>
          <a:xfrm>
            <a:off x="2451039" y="1586327"/>
            <a:ext cx="2751931" cy="4290359"/>
            <a:chOff x="1838325" y="1189775"/>
            <a:chExt cx="2064000" cy="3217850"/>
          </a:xfrm>
        </p:grpSpPr>
        <p:sp>
          <p:nvSpPr>
            <p:cNvPr id="507" name="Google Shape;507;p62"/>
            <p:cNvSpPr/>
            <p:nvPr/>
          </p:nvSpPr>
          <p:spPr>
            <a:xfrm>
              <a:off x="1838325" y="1189775"/>
              <a:ext cx="2064000" cy="669000"/>
            </a:xfrm>
            <a:prstGeom prst="chevron">
              <a:avLst>
                <a:gd name="adj" fmla="val 50000"/>
              </a:avLst>
            </a:prstGeom>
            <a:solidFill>
              <a:srgbClr val="A7291E"/>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Dropout Layer</a:t>
              </a:r>
              <a:endParaRPr sz="1900">
                <a:solidFill>
                  <a:srgbClr val="FFFFFF"/>
                </a:solidFill>
                <a:latin typeface="Roboto"/>
                <a:ea typeface="Roboto"/>
                <a:cs typeface="Roboto"/>
                <a:sym typeface="Roboto"/>
              </a:endParaRPr>
            </a:p>
          </p:txBody>
        </p:sp>
        <p:sp>
          <p:nvSpPr>
            <p:cNvPr id="508" name="Google Shape;508;p62"/>
            <p:cNvSpPr txBox="1"/>
            <p:nvPr/>
          </p:nvSpPr>
          <p:spPr>
            <a:xfrm>
              <a:off x="2017250" y="2057125"/>
              <a:ext cx="1624500" cy="2350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500">
                  <a:latin typeface="Roboto"/>
                  <a:ea typeface="Roboto"/>
                  <a:cs typeface="Roboto"/>
                  <a:sym typeface="Roboto"/>
                </a:rPr>
                <a:t>Drop out rate = 20%</a:t>
              </a:r>
              <a:endParaRPr sz="1500">
                <a:latin typeface="Roboto"/>
                <a:ea typeface="Roboto"/>
                <a:cs typeface="Roboto"/>
                <a:sym typeface="Roboto"/>
              </a:endParaRPr>
            </a:p>
            <a:p>
              <a:pPr marL="0" lvl="0" indent="0" algn="l" rtl="0">
                <a:lnSpc>
                  <a:spcPct val="115000"/>
                </a:lnSpc>
                <a:spcBef>
                  <a:spcPts val="0"/>
                </a:spcBef>
                <a:spcAft>
                  <a:spcPts val="0"/>
                </a:spcAft>
                <a:buNone/>
              </a:pPr>
              <a:r>
                <a:rPr lang="en-US" sz="1500">
                  <a:latin typeface="Roboto"/>
                  <a:ea typeface="Roboto"/>
                  <a:cs typeface="Roboto"/>
                  <a:sym typeface="Roboto"/>
                </a:rPr>
                <a:t>Prevents overfitting by randomly setting 20% of the input units to zero during training, enhancing generalization.</a:t>
              </a:r>
              <a:endParaRPr sz="1500">
                <a:latin typeface="Roboto"/>
                <a:ea typeface="Roboto"/>
                <a:cs typeface="Roboto"/>
                <a:sym typeface="Roboto"/>
              </a:endParaRPr>
            </a:p>
          </p:txBody>
        </p:sp>
      </p:grpSp>
      <p:grpSp>
        <p:nvGrpSpPr>
          <p:cNvPr id="509" name="Google Shape;509;p62"/>
          <p:cNvGrpSpPr/>
          <p:nvPr/>
        </p:nvGrpSpPr>
        <p:grpSpPr>
          <a:xfrm>
            <a:off x="4688882" y="1586327"/>
            <a:ext cx="2751931" cy="4290359"/>
            <a:chOff x="3516750" y="1189775"/>
            <a:chExt cx="2064000" cy="3217850"/>
          </a:xfrm>
        </p:grpSpPr>
        <p:sp>
          <p:nvSpPr>
            <p:cNvPr id="510" name="Google Shape;510;p62"/>
            <p:cNvSpPr/>
            <p:nvPr/>
          </p:nvSpPr>
          <p:spPr>
            <a:xfrm>
              <a:off x="3516750" y="1189775"/>
              <a:ext cx="2064000" cy="669000"/>
            </a:xfrm>
            <a:prstGeom prst="chevron">
              <a:avLst>
                <a:gd name="adj" fmla="val 50000"/>
              </a:avLst>
            </a:prstGeom>
            <a:solidFill>
              <a:srgbClr val="B02B20"/>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LSTM Layer 2</a:t>
              </a:r>
              <a:endParaRPr sz="1900">
                <a:solidFill>
                  <a:srgbClr val="FFFFFF"/>
                </a:solidFill>
                <a:latin typeface="Roboto"/>
                <a:ea typeface="Roboto"/>
                <a:cs typeface="Roboto"/>
                <a:sym typeface="Roboto"/>
              </a:endParaRPr>
            </a:p>
          </p:txBody>
        </p:sp>
        <p:sp>
          <p:nvSpPr>
            <p:cNvPr id="511" name="Google Shape;511;p62"/>
            <p:cNvSpPr txBox="1"/>
            <p:nvPr/>
          </p:nvSpPr>
          <p:spPr>
            <a:xfrm>
              <a:off x="3739450" y="2057125"/>
              <a:ext cx="1624500" cy="2350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500">
                  <a:latin typeface="Roboto"/>
                  <a:ea typeface="Roboto"/>
                  <a:cs typeface="Roboto"/>
                  <a:sym typeface="Roboto"/>
                </a:rPr>
                <a:t>Processes and condenses the information from the sequence into a single vector that summarizes the entire sequence. </a:t>
              </a:r>
              <a:endParaRPr sz="1500">
                <a:latin typeface="Roboto"/>
                <a:ea typeface="Roboto"/>
                <a:cs typeface="Roboto"/>
                <a:sym typeface="Roboto"/>
              </a:endParaRPr>
            </a:p>
            <a:p>
              <a:pPr marL="0" lvl="0" indent="0" algn="l" rtl="0">
                <a:lnSpc>
                  <a:spcPct val="115000"/>
                </a:lnSpc>
                <a:spcBef>
                  <a:spcPts val="0"/>
                </a:spcBef>
                <a:spcAft>
                  <a:spcPts val="0"/>
                </a:spcAft>
                <a:buNone/>
              </a:pPr>
              <a:r>
                <a:rPr lang="en-US" sz="1500">
                  <a:latin typeface="Roboto"/>
                  <a:ea typeface="Roboto"/>
                  <a:cs typeface="Roboto"/>
                  <a:sym typeface="Roboto"/>
                </a:rPr>
                <a:t>Return Sequences: False (outputs the last time step's output only). 128 units</a:t>
              </a:r>
              <a:endParaRPr sz="1500">
                <a:latin typeface="Roboto"/>
                <a:ea typeface="Roboto"/>
                <a:cs typeface="Roboto"/>
                <a:sym typeface="Roboto"/>
              </a:endParaRPr>
            </a:p>
          </p:txBody>
        </p:sp>
      </p:grpSp>
      <p:grpSp>
        <p:nvGrpSpPr>
          <p:cNvPr id="512" name="Google Shape;512;p62"/>
          <p:cNvGrpSpPr/>
          <p:nvPr/>
        </p:nvGrpSpPr>
        <p:grpSpPr>
          <a:xfrm>
            <a:off x="9165137" y="1586327"/>
            <a:ext cx="2751931" cy="4290359"/>
            <a:chOff x="6874025" y="1189775"/>
            <a:chExt cx="2064000" cy="3217850"/>
          </a:xfrm>
        </p:grpSpPr>
        <p:sp>
          <p:nvSpPr>
            <p:cNvPr id="513" name="Google Shape;513;p62"/>
            <p:cNvSpPr/>
            <p:nvPr/>
          </p:nvSpPr>
          <p:spPr>
            <a:xfrm>
              <a:off x="6874025" y="1189775"/>
              <a:ext cx="2064000" cy="669000"/>
            </a:xfrm>
            <a:prstGeom prst="chevron">
              <a:avLst>
                <a:gd name="adj" fmla="val 50000"/>
              </a:avLst>
            </a:prstGeom>
            <a:solidFill>
              <a:srgbClr val="D83729"/>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Dense Output layer</a:t>
              </a:r>
              <a:endParaRPr sz="1900">
                <a:solidFill>
                  <a:srgbClr val="FFFFFF"/>
                </a:solidFill>
                <a:latin typeface="Roboto"/>
                <a:ea typeface="Roboto"/>
                <a:cs typeface="Roboto"/>
                <a:sym typeface="Roboto"/>
              </a:endParaRPr>
            </a:p>
          </p:txBody>
        </p:sp>
        <p:sp>
          <p:nvSpPr>
            <p:cNvPr id="514" name="Google Shape;514;p62"/>
            <p:cNvSpPr txBox="1"/>
            <p:nvPr/>
          </p:nvSpPr>
          <p:spPr>
            <a:xfrm>
              <a:off x="7183850" y="2057125"/>
              <a:ext cx="1624500" cy="2350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500">
                  <a:latin typeface="Roboto"/>
                  <a:ea typeface="Roboto"/>
                  <a:cs typeface="Roboto"/>
                  <a:sym typeface="Roboto"/>
                </a:rPr>
                <a:t>Produces the final prediction from the processed data, translating the LSTM outputs into a tangible prediction.</a:t>
              </a:r>
              <a:endParaRPr sz="1500">
                <a:latin typeface="Roboto"/>
                <a:ea typeface="Roboto"/>
                <a:cs typeface="Roboto"/>
                <a:sym typeface="Roboto"/>
              </a:endParaRPr>
            </a:p>
          </p:txBody>
        </p:sp>
      </p:grpSp>
      <p:grpSp>
        <p:nvGrpSpPr>
          <p:cNvPr id="515" name="Google Shape;515;p62"/>
          <p:cNvGrpSpPr/>
          <p:nvPr/>
        </p:nvGrpSpPr>
        <p:grpSpPr>
          <a:xfrm>
            <a:off x="6926960" y="1586327"/>
            <a:ext cx="2751931" cy="4290359"/>
            <a:chOff x="5195350" y="1189775"/>
            <a:chExt cx="2064000" cy="3217850"/>
          </a:xfrm>
        </p:grpSpPr>
        <p:sp>
          <p:nvSpPr>
            <p:cNvPr id="516" name="Google Shape;516;p62"/>
            <p:cNvSpPr/>
            <p:nvPr/>
          </p:nvSpPr>
          <p:spPr>
            <a:xfrm>
              <a:off x="5195350" y="1189775"/>
              <a:ext cx="2064000" cy="669000"/>
            </a:xfrm>
            <a:prstGeom prst="chevron">
              <a:avLst>
                <a:gd name="adj" fmla="val 50000"/>
              </a:avLst>
            </a:prstGeom>
            <a:solidFill>
              <a:srgbClr val="BE2F2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900">
                  <a:solidFill>
                    <a:srgbClr val="FFFFFF"/>
                  </a:solidFill>
                  <a:latin typeface="Roboto"/>
                  <a:ea typeface="Roboto"/>
                  <a:cs typeface="Roboto"/>
                  <a:sym typeface="Roboto"/>
                </a:rPr>
                <a:t>Dropout Layer</a:t>
              </a:r>
              <a:endParaRPr sz="1900">
                <a:solidFill>
                  <a:srgbClr val="FFFFFF"/>
                </a:solidFill>
                <a:latin typeface="Roboto"/>
                <a:ea typeface="Roboto"/>
                <a:cs typeface="Roboto"/>
                <a:sym typeface="Roboto"/>
              </a:endParaRPr>
            </a:p>
          </p:txBody>
        </p:sp>
        <p:sp>
          <p:nvSpPr>
            <p:cNvPr id="517" name="Google Shape;517;p62"/>
            <p:cNvSpPr txBox="1"/>
            <p:nvPr/>
          </p:nvSpPr>
          <p:spPr>
            <a:xfrm>
              <a:off x="5461650" y="2057125"/>
              <a:ext cx="1624500" cy="2350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None/>
              </a:pPr>
              <a:r>
                <a:rPr lang="en-US" sz="1500">
                  <a:latin typeface="Roboto"/>
                  <a:ea typeface="Roboto"/>
                  <a:cs typeface="Roboto"/>
                  <a:sym typeface="Roboto"/>
                </a:rPr>
                <a:t>Further helps in preventing overfitting, ensuring robustness especially after more complex sequence processing. rate - 20%</a:t>
              </a:r>
              <a:endParaRPr sz="1500">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3"/>
          <p:cNvSpPr txBox="1">
            <a:spLocks noGrp="1"/>
          </p:cNvSpPr>
          <p:nvPr>
            <p:ph type="title"/>
          </p:nvPr>
        </p:nvSpPr>
        <p:spPr>
          <a:xfrm>
            <a:off x="381000" y="446074"/>
            <a:ext cx="11430000" cy="498600"/>
          </a:xfrm>
          <a:prstGeom prst="rect">
            <a:avLst/>
          </a:prstGeom>
          <a:noFill/>
          <a:ln>
            <a:noFill/>
          </a:ln>
        </p:spPr>
        <p:txBody>
          <a:bodyPr spcFirstLastPara="1" wrap="square" lIns="0" tIns="0" rIns="0" bIns="0" anchor="b" anchorCtr="0">
            <a:spAutoFit/>
          </a:bodyPr>
          <a:lstStyle/>
          <a:p>
            <a:pPr marL="0" lvl="0" indent="0" algn="l" rtl="0">
              <a:spcBef>
                <a:spcPts val="0"/>
              </a:spcBef>
              <a:spcAft>
                <a:spcPts val="0"/>
              </a:spcAft>
              <a:buNone/>
            </a:pPr>
            <a:r>
              <a:rPr lang="en-US"/>
              <a:t>Approach 3: Facebook Prophet Model</a:t>
            </a:r>
            <a:endParaRPr/>
          </a:p>
        </p:txBody>
      </p:sp>
      <p:sp>
        <p:nvSpPr>
          <p:cNvPr id="524" name="Google Shape;524;p63"/>
          <p:cNvSpPr txBox="1"/>
          <p:nvPr/>
        </p:nvSpPr>
        <p:spPr>
          <a:xfrm>
            <a:off x="495475" y="1157600"/>
            <a:ext cx="10528800" cy="44394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chemeClr val="dk2"/>
              </a:buClr>
              <a:buSzPts val="2500"/>
              <a:buChar char="●"/>
            </a:pPr>
            <a:r>
              <a:rPr lang="en-US" sz="2500">
                <a:solidFill>
                  <a:schemeClr val="dk2"/>
                </a:solidFill>
              </a:rPr>
              <a:t>Prophet requires minimal data preprocessing. Columns were renamed to ‘ds’ and ‘y’ for compatibility with Prophet. ‘ds’ represents date/time column and ‘y’ is the metric to forecast.</a:t>
            </a:r>
            <a:endParaRPr sz="2500">
              <a:solidFill>
                <a:schemeClr val="dk2"/>
              </a:solidFill>
            </a:endParaRPr>
          </a:p>
          <a:p>
            <a:pPr marL="457200" lvl="0" indent="-387350" algn="l" rtl="0">
              <a:spcBef>
                <a:spcPts val="0"/>
              </a:spcBef>
              <a:spcAft>
                <a:spcPts val="0"/>
              </a:spcAft>
              <a:buClr>
                <a:schemeClr val="dk2"/>
              </a:buClr>
              <a:buSzPts val="2500"/>
              <a:buChar char="●"/>
            </a:pPr>
            <a:r>
              <a:rPr lang="en-US" sz="2500">
                <a:solidFill>
                  <a:schemeClr val="dk2"/>
                </a:solidFill>
              </a:rPr>
              <a:t>Prophet is designed to automatically detect and model seasonal patterns</a:t>
            </a:r>
            <a:endParaRPr sz="2500">
              <a:solidFill>
                <a:schemeClr val="dk2"/>
              </a:solidFill>
            </a:endParaRPr>
          </a:p>
          <a:p>
            <a:pPr marL="457200" lvl="0" indent="-387350" algn="l" rtl="0">
              <a:spcBef>
                <a:spcPts val="0"/>
              </a:spcBef>
              <a:spcAft>
                <a:spcPts val="0"/>
              </a:spcAft>
              <a:buClr>
                <a:schemeClr val="dk2"/>
              </a:buClr>
              <a:buSzPts val="2500"/>
              <a:buChar char="●"/>
            </a:pPr>
            <a:r>
              <a:rPr lang="en-US" sz="2500">
                <a:solidFill>
                  <a:schemeClr val="dk2"/>
                </a:solidFill>
              </a:rPr>
              <a:t>Model is well suited for datasets with daily observations</a:t>
            </a:r>
            <a:endParaRPr sz="2500">
              <a:solidFill>
                <a:schemeClr val="dk2"/>
              </a:solidFill>
            </a:endParaRPr>
          </a:p>
          <a:p>
            <a:pPr marL="457200" lvl="0" indent="0" algn="l" rtl="0">
              <a:spcBef>
                <a:spcPts val="0"/>
              </a:spcBef>
              <a:spcAft>
                <a:spcPts val="0"/>
              </a:spcAft>
              <a:buNone/>
            </a:pPr>
            <a:endParaRPr sz="2500">
              <a:solidFill>
                <a:schemeClr val="dk2"/>
              </a:solidFill>
            </a:endParaRPr>
          </a:p>
          <a:p>
            <a:pPr marL="0" lvl="0" indent="0" algn="l" rtl="0">
              <a:spcBef>
                <a:spcPts val="0"/>
              </a:spcBef>
              <a:spcAft>
                <a:spcPts val="0"/>
              </a:spcAft>
              <a:buNone/>
            </a:pPr>
            <a:r>
              <a:rPr lang="en-US" sz="2500" b="1">
                <a:solidFill>
                  <a:schemeClr val="dk2"/>
                </a:solidFill>
              </a:rPr>
              <a:t>Tuning:</a:t>
            </a:r>
            <a:endParaRPr sz="2500" b="1">
              <a:solidFill>
                <a:schemeClr val="dk2"/>
              </a:solidFill>
            </a:endParaRPr>
          </a:p>
          <a:p>
            <a:pPr marL="457200" lvl="0" indent="-374650" algn="l" rtl="0">
              <a:lnSpc>
                <a:spcPct val="115000"/>
              </a:lnSpc>
              <a:spcBef>
                <a:spcPts val="0"/>
              </a:spcBef>
              <a:spcAft>
                <a:spcPts val="0"/>
              </a:spcAft>
              <a:buClr>
                <a:schemeClr val="dk2"/>
              </a:buClr>
              <a:buSzPts val="2300"/>
              <a:buChar char="●"/>
            </a:pPr>
            <a:r>
              <a:rPr lang="en-US" sz="2300">
                <a:solidFill>
                  <a:schemeClr val="dk2"/>
                </a:solidFill>
                <a:highlight>
                  <a:srgbClr val="EDEBE9"/>
                </a:highlight>
              </a:rPr>
              <a:t>Explicitly defined holidays and set an upper and lower window (number of days before and after the holiday to consider) ​</a:t>
            </a:r>
            <a:endParaRPr sz="2300">
              <a:solidFill>
                <a:schemeClr val="dk2"/>
              </a:solidFill>
              <a:highlight>
                <a:srgbClr val="EDEBE9"/>
              </a:highlight>
            </a:endParaRPr>
          </a:p>
          <a:p>
            <a:pPr marL="457200" lvl="0" indent="-374650" algn="l" rtl="0">
              <a:lnSpc>
                <a:spcPct val="115000"/>
              </a:lnSpc>
              <a:spcBef>
                <a:spcPts val="0"/>
              </a:spcBef>
              <a:spcAft>
                <a:spcPts val="0"/>
              </a:spcAft>
              <a:buClr>
                <a:schemeClr val="dk2"/>
              </a:buClr>
              <a:buSzPts val="2300"/>
              <a:buChar char="●"/>
            </a:pPr>
            <a:r>
              <a:rPr lang="en-US" sz="2300">
                <a:solidFill>
                  <a:schemeClr val="dk2"/>
                </a:solidFill>
                <a:highlight>
                  <a:srgbClr val="EDEBE9"/>
                </a:highlight>
              </a:rPr>
              <a:t>Tuned the "changepoint_prior_scale" parameter : increasing the scale allows the model to be more sensitive to changes in trend </a:t>
            </a:r>
            <a:endParaRPr sz="2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4"/>
          <p:cNvSpPr txBox="1">
            <a:spLocks noGrp="1"/>
          </p:cNvSpPr>
          <p:nvPr>
            <p:ph type="title"/>
          </p:nvPr>
        </p:nvSpPr>
        <p:spPr>
          <a:xfrm>
            <a:off x="3811085" y="2352855"/>
            <a:ext cx="4156500" cy="14469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4700"/>
              <a:t>Results and Evaluation</a:t>
            </a:r>
            <a:endParaRPr sz="5700"/>
          </a:p>
        </p:txBody>
      </p:sp>
      <p:sp>
        <p:nvSpPr>
          <p:cNvPr id="530" name="Google Shape;530;p64"/>
          <p:cNvSpPr txBox="1">
            <a:spLocks noGrp="1"/>
          </p:cNvSpPr>
          <p:nvPr>
            <p:ph type="sldNum" idx="12"/>
          </p:nvPr>
        </p:nvSpPr>
        <p:spPr>
          <a:xfrm>
            <a:off x="4724400"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5"/>
          <p:cNvSpPr txBox="1">
            <a:spLocks noGrp="1"/>
          </p:cNvSpPr>
          <p:nvPr>
            <p:ph type="ctrTitle"/>
          </p:nvPr>
        </p:nvSpPr>
        <p:spPr>
          <a:xfrm>
            <a:off x="0" y="0"/>
            <a:ext cx="12192000" cy="11421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sz="5800"/>
              <a:t>SARIMA Results and Evaluation​</a:t>
            </a:r>
            <a:endParaRPr sz="5800"/>
          </a:p>
        </p:txBody>
      </p:sp>
      <p:graphicFrame>
        <p:nvGraphicFramePr>
          <p:cNvPr id="536" name="Google Shape;536;p65"/>
          <p:cNvGraphicFramePr/>
          <p:nvPr/>
        </p:nvGraphicFramePr>
        <p:xfrm>
          <a:off x="170150" y="2336425"/>
          <a:ext cx="5505600" cy="3000000"/>
        </p:xfrm>
        <a:graphic>
          <a:graphicData uri="http://schemas.openxmlformats.org/drawingml/2006/table">
            <a:tbl>
              <a:tblPr>
                <a:noFill/>
                <a:tableStyleId>{20BE90CB-DFFA-4080-9250-DBCACF8161F4}</a:tableStyleId>
              </a:tblPr>
              <a:tblGrid>
                <a:gridCol w="1764400">
                  <a:extLst>
                    <a:ext uri="{9D8B030D-6E8A-4147-A177-3AD203B41FA5}">
                      <a16:colId xmlns:a16="http://schemas.microsoft.com/office/drawing/2014/main" val="20000"/>
                    </a:ext>
                  </a:extLst>
                </a:gridCol>
                <a:gridCol w="2042150">
                  <a:extLst>
                    <a:ext uri="{9D8B030D-6E8A-4147-A177-3AD203B41FA5}">
                      <a16:colId xmlns:a16="http://schemas.microsoft.com/office/drawing/2014/main" val="20001"/>
                    </a:ext>
                  </a:extLst>
                </a:gridCol>
                <a:gridCol w="1699050">
                  <a:extLst>
                    <a:ext uri="{9D8B030D-6E8A-4147-A177-3AD203B41FA5}">
                      <a16:colId xmlns:a16="http://schemas.microsoft.com/office/drawing/2014/main" val="20002"/>
                    </a:ext>
                  </a:extLst>
                </a:gridCol>
              </a:tblGrid>
              <a:tr h="1231100">
                <a:tc>
                  <a:txBody>
                    <a:bodyPr/>
                    <a:lstStyle/>
                    <a:p>
                      <a:pPr marL="88900" marR="88900" lvl="0" indent="0" algn="l" rtl="0">
                        <a:lnSpc>
                          <a:spcPct val="115000"/>
                        </a:lnSpc>
                        <a:spcBef>
                          <a:spcPts val="1200"/>
                        </a:spcBef>
                        <a:spcAft>
                          <a:spcPts val="1200"/>
                        </a:spcAft>
                        <a:buNone/>
                      </a:pPr>
                      <a:r>
                        <a:rPr lang="en-US" sz="1800" b="1">
                          <a:solidFill>
                            <a:srgbClr val="FFFFFF"/>
                          </a:solidFill>
                        </a:rPr>
                        <a:t>​</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Mean Absolute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Root Mean Square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extLst>
                  <a:ext uri="{0D108BD9-81ED-4DB2-BD59-A6C34878D82A}">
                    <a16:rowId xmlns:a16="http://schemas.microsoft.com/office/drawing/2014/main" val="10000"/>
                  </a:ext>
                </a:extLst>
              </a:tr>
              <a:tr h="884450">
                <a:tc>
                  <a:txBody>
                    <a:bodyPr/>
                    <a:lstStyle/>
                    <a:p>
                      <a:pPr marL="88900" marR="88900" lvl="0" indent="0" algn="l" rtl="0">
                        <a:lnSpc>
                          <a:spcPct val="115000"/>
                        </a:lnSpc>
                        <a:spcBef>
                          <a:spcPts val="1200"/>
                        </a:spcBef>
                        <a:spcAft>
                          <a:spcPts val="1200"/>
                        </a:spcAft>
                        <a:buNone/>
                      </a:pPr>
                      <a:r>
                        <a:rPr lang="en-US" sz="1800"/>
                        <a:t>Training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4.96​</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7.99​</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extLst>
                  <a:ext uri="{0D108BD9-81ED-4DB2-BD59-A6C34878D82A}">
                    <a16:rowId xmlns:a16="http://schemas.microsoft.com/office/drawing/2014/main" val="10001"/>
                  </a:ext>
                </a:extLst>
              </a:tr>
              <a:tr h="884450">
                <a:tc>
                  <a:txBody>
                    <a:bodyPr/>
                    <a:lstStyle/>
                    <a:p>
                      <a:pPr marL="88900" marR="88900" lvl="0" indent="0" algn="l" rtl="0">
                        <a:lnSpc>
                          <a:spcPct val="115000"/>
                        </a:lnSpc>
                        <a:spcBef>
                          <a:spcPts val="1200"/>
                        </a:spcBef>
                        <a:spcAft>
                          <a:spcPts val="1200"/>
                        </a:spcAft>
                        <a:buNone/>
                      </a:pPr>
                      <a:r>
                        <a:rPr lang="en-US" sz="1800"/>
                        <a:t>Test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2.64​</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4.31​</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extLst>
                  <a:ext uri="{0D108BD9-81ED-4DB2-BD59-A6C34878D82A}">
                    <a16:rowId xmlns:a16="http://schemas.microsoft.com/office/drawing/2014/main" val="10002"/>
                  </a:ext>
                </a:extLst>
              </a:tr>
            </a:tbl>
          </a:graphicData>
        </a:graphic>
      </p:graphicFrame>
      <p:pic>
        <p:nvPicPr>
          <p:cNvPr id="537" name="Google Shape;537;p65" descr="A graph with red lines and numbers&#10;&#10;Description automatically generated"/>
          <p:cNvPicPr preferRelativeResize="0"/>
          <p:nvPr/>
        </p:nvPicPr>
        <p:blipFill>
          <a:blip r:embed="rId3">
            <a:alphaModFix/>
          </a:blip>
          <a:stretch>
            <a:fillRect/>
          </a:stretch>
        </p:blipFill>
        <p:spPr>
          <a:xfrm>
            <a:off x="5905500" y="2198662"/>
            <a:ext cx="6061326" cy="3475050"/>
          </a:xfrm>
          <a:prstGeom prst="rect">
            <a:avLst/>
          </a:prstGeom>
          <a:noFill/>
          <a:ln>
            <a:noFill/>
          </a:ln>
        </p:spPr>
      </p:pic>
      <p:sp>
        <p:nvSpPr>
          <p:cNvPr id="538" name="Google Shape;538;p65"/>
          <p:cNvSpPr txBox="1"/>
          <p:nvPr/>
        </p:nvSpPr>
        <p:spPr>
          <a:xfrm>
            <a:off x="1996700" y="20955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2"/>
              </a:buClr>
              <a:buSzPts val="3600"/>
              <a:buFont typeface="Arial"/>
              <a:buNone/>
            </a:pPr>
            <a:r>
              <a:rPr lang="en-US"/>
              <a:t>Agenda:</a:t>
            </a:r>
            <a:endParaRPr/>
          </a:p>
        </p:txBody>
      </p:sp>
      <p:grpSp>
        <p:nvGrpSpPr>
          <p:cNvPr id="365" name="Google Shape;365;p48"/>
          <p:cNvGrpSpPr/>
          <p:nvPr/>
        </p:nvGrpSpPr>
        <p:grpSpPr>
          <a:xfrm>
            <a:off x="381000" y="1789675"/>
            <a:ext cx="11430000" cy="4170503"/>
            <a:chOff x="0" y="1349"/>
            <a:chExt cx="11430000" cy="4170503"/>
          </a:xfrm>
        </p:grpSpPr>
        <p:sp>
          <p:nvSpPr>
            <p:cNvPr id="366" name="Google Shape;366;p48"/>
            <p:cNvSpPr/>
            <p:nvPr/>
          </p:nvSpPr>
          <p:spPr>
            <a:xfrm>
              <a:off x="0" y="1349"/>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8"/>
            <p:cNvSpPr/>
            <p:nvPr/>
          </p:nvSpPr>
          <p:spPr>
            <a:xfrm>
              <a:off x="122794" y="41899"/>
              <a:ext cx="418815" cy="494142"/>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8"/>
            <p:cNvSpPr/>
            <p:nvPr/>
          </p:nvSpPr>
          <p:spPr>
            <a:xfrm>
              <a:off x="664404" y="1349"/>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8"/>
            <p:cNvSpPr txBox="1"/>
            <p:nvPr/>
          </p:nvSpPr>
          <p:spPr>
            <a:xfrm>
              <a:off x="664404" y="1349"/>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Problem Statement and Objective</a:t>
              </a:r>
              <a:endParaRPr sz="1900">
                <a:solidFill>
                  <a:schemeClr val="dk1"/>
                </a:solidFill>
                <a:latin typeface="Arial"/>
                <a:ea typeface="Arial"/>
                <a:cs typeface="Arial"/>
                <a:sym typeface="Arial"/>
              </a:endParaRPr>
            </a:p>
          </p:txBody>
        </p:sp>
        <p:sp>
          <p:nvSpPr>
            <p:cNvPr id="370" name="Google Shape;370;p48"/>
            <p:cNvSpPr/>
            <p:nvPr/>
          </p:nvSpPr>
          <p:spPr>
            <a:xfrm>
              <a:off x="0" y="732056"/>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8"/>
            <p:cNvSpPr/>
            <p:nvPr/>
          </p:nvSpPr>
          <p:spPr>
            <a:xfrm>
              <a:off x="160232" y="3798574"/>
              <a:ext cx="316382" cy="31638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8"/>
            <p:cNvSpPr/>
            <p:nvPr/>
          </p:nvSpPr>
          <p:spPr>
            <a:xfrm>
              <a:off x="664404" y="720402"/>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8"/>
            <p:cNvSpPr txBox="1"/>
            <p:nvPr/>
          </p:nvSpPr>
          <p:spPr>
            <a:xfrm>
              <a:off x="664404" y="720402"/>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Data Pre-processing &amp; Exploratory analysis</a:t>
              </a:r>
              <a:endParaRPr sz="1900">
                <a:solidFill>
                  <a:schemeClr val="dk1"/>
                </a:solidFill>
                <a:latin typeface="Arial"/>
                <a:ea typeface="Arial"/>
                <a:cs typeface="Arial"/>
                <a:sym typeface="Arial"/>
              </a:endParaRPr>
            </a:p>
          </p:txBody>
        </p:sp>
        <p:sp>
          <p:nvSpPr>
            <p:cNvPr id="374" name="Google Shape;374;p48"/>
            <p:cNvSpPr/>
            <p:nvPr/>
          </p:nvSpPr>
          <p:spPr>
            <a:xfrm>
              <a:off x="0" y="1439454"/>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8"/>
            <p:cNvSpPr/>
            <p:nvPr/>
          </p:nvSpPr>
          <p:spPr>
            <a:xfrm>
              <a:off x="84407" y="1483512"/>
              <a:ext cx="495588" cy="48712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8"/>
            <p:cNvSpPr/>
            <p:nvPr/>
          </p:nvSpPr>
          <p:spPr>
            <a:xfrm>
              <a:off x="664404" y="1439454"/>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8"/>
            <p:cNvSpPr txBox="1"/>
            <p:nvPr/>
          </p:nvSpPr>
          <p:spPr>
            <a:xfrm>
              <a:off x="664404" y="1439454"/>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Algorithms, Analysis, and Implementations </a:t>
              </a:r>
              <a:endParaRPr sz="1900">
                <a:solidFill>
                  <a:schemeClr val="dk1"/>
                </a:solidFill>
                <a:latin typeface="Arial"/>
                <a:ea typeface="Arial"/>
                <a:cs typeface="Arial"/>
                <a:sym typeface="Arial"/>
              </a:endParaRPr>
            </a:p>
          </p:txBody>
        </p:sp>
        <p:sp>
          <p:nvSpPr>
            <p:cNvPr id="378" name="Google Shape;378;p48"/>
            <p:cNvSpPr/>
            <p:nvPr/>
          </p:nvSpPr>
          <p:spPr>
            <a:xfrm>
              <a:off x="0" y="2158506"/>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8"/>
            <p:cNvSpPr/>
            <p:nvPr/>
          </p:nvSpPr>
          <p:spPr>
            <a:xfrm>
              <a:off x="84407" y="2192840"/>
              <a:ext cx="495588" cy="50657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8"/>
            <p:cNvSpPr/>
            <p:nvPr/>
          </p:nvSpPr>
          <p:spPr>
            <a:xfrm>
              <a:off x="664404" y="2158506"/>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8"/>
            <p:cNvSpPr txBox="1"/>
            <p:nvPr/>
          </p:nvSpPr>
          <p:spPr>
            <a:xfrm>
              <a:off x="664404" y="2158506"/>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Results and Evaluation</a:t>
              </a:r>
              <a:endParaRPr/>
            </a:p>
          </p:txBody>
        </p:sp>
        <p:sp>
          <p:nvSpPr>
            <p:cNvPr id="382" name="Google Shape;382;p48"/>
            <p:cNvSpPr/>
            <p:nvPr/>
          </p:nvSpPr>
          <p:spPr>
            <a:xfrm>
              <a:off x="0" y="2877558"/>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8"/>
            <p:cNvSpPr/>
            <p:nvPr/>
          </p:nvSpPr>
          <p:spPr>
            <a:xfrm>
              <a:off x="84409" y="2931200"/>
              <a:ext cx="495585" cy="467958"/>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8"/>
            <p:cNvSpPr/>
            <p:nvPr/>
          </p:nvSpPr>
          <p:spPr>
            <a:xfrm>
              <a:off x="664404" y="2877558"/>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8"/>
            <p:cNvSpPr txBox="1"/>
            <p:nvPr/>
          </p:nvSpPr>
          <p:spPr>
            <a:xfrm>
              <a:off x="664404" y="2877558"/>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Conclusions</a:t>
              </a:r>
              <a:r>
                <a:rPr lang="en-US" sz="1900">
                  <a:solidFill>
                    <a:schemeClr val="dk1"/>
                  </a:solidFill>
                  <a:latin typeface="Arial"/>
                  <a:ea typeface="Arial"/>
                  <a:cs typeface="Arial"/>
                  <a:sym typeface="Arial"/>
                </a:rPr>
                <a:t> </a:t>
              </a:r>
              <a:endParaRPr sz="1900">
                <a:solidFill>
                  <a:schemeClr val="dk1"/>
                </a:solidFill>
                <a:latin typeface="Arial"/>
                <a:ea typeface="Arial"/>
                <a:cs typeface="Arial"/>
                <a:sym typeface="Arial"/>
              </a:endParaRPr>
            </a:p>
          </p:txBody>
        </p:sp>
        <p:sp>
          <p:nvSpPr>
            <p:cNvPr id="386" name="Google Shape;386;p48"/>
            <p:cNvSpPr/>
            <p:nvPr/>
          </p:nvSpPr>
          <p:spPr>
            <a:xfrm>
              <a:off x="0" y="3596611"/>
              <a:ext cx="11430000" cy="575241"/>
            </a:xfrm>
            <a:prstGeom prst="roundRect">
              <a:avLst>
                <a:gd name="adj" fmla="val 10000"/>
              </a:avLst>
            </a:prstGeom>
            <a:solidFill>
              <a:srgbClr val="CACC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8"/>
            <p:cNvSpPr/>
            <p:nvPr/>
          </p:nvSpPr>
          <p:spPr>
            <a:xfrm>
              <a:off x="85867" y="3673451"/>
              <a:ext cx="492668" cy="42156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8"/>
            <p:cNvSpPr/>
            <p:nvPr/>
          </p:nvSpPr>
          <p:spPr>
            <a:xfrm>
              <a:off x="664404" y="3596611"/>
              <a:ext cx="10765595" cy="57524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8"/>
            <p:cNvSpPr txBox="1"/>
            <p:nvPr/>
          </p:nvSpPr>
          <p:spPr>
            <a:xfrm>
              <a:off x="664404" y="3596611"/>
              <a:ext cx="10765595" cy="575241"/>
            </a:xfrm>
            <a:prstGeom prst="rect">
              <a:avLst/>
            </a:prstGeom>
            <a:noFill/>
            <a:ln>
              <a:noFill/>
            </a:ln>
          </p:spPr>
          <p:txBody>
            <a:bodyPr spcFirstLastPara="1" wrap="square" lIns="60875" tIns="60875" rIns="60875" bIns="60875" anchor="ctr" anchorCtr="0">
              <a:noAutofit/>
            </a:bodyPr>
            <a:lstStyle/>
            <a:p>
              <a:pPr marL="0" marR="0" lvl="0" indent="0" algn="l" rtl="0">
                <a:lnSpc>
                  <a:spcPct val="100000"/>
                </a:lnSpc>
                <a:spcBef>
                  <a:spcPts val="0"/>
                </a:spcBef>
                <a:spcAft>
                  <a:spcPts val="0"/>
                </a:spcAft>
                <a:buClr>
                  <a:schemeClr val="dk1"/>
                </a:buClr>
                <a:buSzPts val="1900"/>
                <a:buFont typeface="Arial"/>
                <a:buNone/>
              </a:pPr>
              <a:r>
                <a:rPr lang="en-US" sz="1900" b="1">
                  <a:solidFill>
                    <a:schemeClr val="dk1"/>
                  </a:solidFill>
                  <a:latin typeface="Arial"/>
                  <a:ea typeface="Arial"/>
                  <a:cs typeface="Arial"/>
                  <a:sym typeface="Arial"/>
                </a:rPr>
                <a:t>Group Member Contributions</a:t>
              </a:r>
              <a:endParaRPr sz="1900">
                <a:solidFill>
                  <a:schemeClr val="dk1"/>
                </a:solidFill>
                <a:latin typeface="Arial"/>
                <a:ea typeface="Arial"/>
                <a:cs typeface="Arial"/>
                <a:sym typeface="Arial"/>
              </a:endParaRPr>
            </a:p>
          </p:txBody>
        </p:sp>
      </p:grpSp>
      <p:pic>
        <p:nvPicPr>
          <p:cNvPr id="390" name="Google Shape;390;p48" descr="Research with solid fill"/>
          <p:cNvPicPr preferRelativeResize="0"/>
          <p:nvPr/>
        </p:nvPicPr>
        <p:blipFill rotWithShape="1">
          <a:blip r:embed="rId8">
            <a:alphaModFix/>
          </a:blip>
          <a:srcRect/>
          <a:stretch/>
        </p:blipFill>
        <p:spPr>
          <a:xfrm>
            <a:off x="465408" y="2609592"/>
            <a:ext cx="457200" cy="457200"/>
          </a:xfrm>
          <a:prstGeom prst="rect">
            <a:avLst/>
          </a:prstGeom>
          <a:noFill/>
          <a:ln>
            <a:noFill/>
          </a:ln>
        </p:spPr>
      </p:pic>
      <p:sp>
        <p:nvSpPr>
          <p:cNvPr id="391" name="Google Shape;391;p4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6"/>
          <p:cNvSpPr txBox="1">
            <a:spLocks noGrp="1"/>
          </p:cNvSpPr>
          <p:nvPr>
            <p:ph type="ctrTitle"/>
          </p:nvPr>
        </p:nvSpPr>
        <p:spPr>
          <a:xfrm>
            <a:off x="0" y="0"/>
            <a:ext cx="12192000" cy="11421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sz="5800"/>
              <a:t>LSTM Results and Evaluation​</a:t>
            </a:r>
            <a:endParaRPr sz="5800"/>
          </a:p>
        </p:txBody>
      </p:sp>
      <p:graphicFrame>
        <p:nvGraphicFramePr>
          <p:cNvPr id="544" name="Google Shape;544;p66"/>
          <p:cNvGraphicFramePr/>
          <p:nvPr/>
        </p:nvGraphicFramePr>
        <p:xfrm>
          <a:off x="170150" y="2336425"/>
          <a:ext cx="5505600" cy="3000000"/>
        </p:xfrm>
        <a:graphic>
          <a:graphicData uri="http://schemas.openxmlformats.org/drawingml/2006/table">
            <a:tbl>
              <a:tblPr>
                <a:noFill/>
                <a:tableStyleId>{20BE90CB-DFFA-4080-9250-DBCACF8161F4}</a:tableStyleId>
              </a:tblPr>
              <a:tblGrid>
                <a:gridCol w="1764400">
                  <a:extLst>
                    <a:ext uri="{9D8B030D-6E8A-4147-A177-3AD203B41FA5}">
                      <a16:colId xmlns:a16="http://schemas.microsoft.com/office/drawing/2014/main" val="20000"/>
                    </a:ext>
                  </a:extLst>
                </a:gridCol>
                <a:gridCol w="2042150">
                  <a:extLst>
                    <a:ext uri="{9D8B030D-6E8A-4147-A177-3AD203B41FA5}">
                      <a16:colId xmlns:a16="http://schemas.microsoft.com/office/drawing/2014/main" val="20001"/>
                    </a:ext>
                  </a:extLst>
                </a:gridCol>
                <a:gridCol w="1699050">
                  <a:extLst>
                    <a:ext uri="{9D8B030D-6E8A-4147-A177-3AD203B41FA5}">
                      <a16:colId xmlns:a16="http://schemas.microsoft.com/office/drawing/2014/main" val="20002"/>
                    </a:ext>
                  </a:extLst>
                </a:gridCol>
              </a:tblGrid>
              <a:tr h="1231100">
                <a:tc>
                  <a:txBody>
                    <a:bodyPr/>
                    <a:lstStyle/>
                    <a:p>
                      <a:pPr marL="88900" marR="88900" lvl="0" indent="0" algn="l" rtl="0">
                        <a:lnSpc>
                          <a:spcPct val="115000"/>
                        </a:lnSpc>
                        <a:spcBef>
                          <a:spcPts val="1200"/>
                        </a:spcBef>
                        <a:spcAft>
                          <a:spcPts val="1200"/>
                        </a:spcAft>
                        <a:buNone/>
                      </a:pPr>
                      <a:r>
                        <a:rPr lang="en-US" sz="1800" b="1">
                          <a:solidFill>
                            <a:srgbClr val="FFFFFF"/>
                          </a:solidFill>
                        </a:rPr>
                        <a:t>​</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Mean Absolute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Root Mean Square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extLst>
                  <a:ext uri="{0D108BD9-81ED-4DB2-BD59-A6C34878D82A}">
                    <a16:rowId xmlns:a16="http://schemas.microsoft.com/office/drawing/2014/main" val="10000"/>
                  </a:ext>
                </a:extLst>
              </a:tr>
              <a:tr h="884450">
                <a:tc>
                  <a:txBody>
                    <a:bodyPr/>
                    <a:lstStyle/>
                    <a:p>
                      <a:pPr marL="88900" marR="88900" lvl="0" indent="0" algn="l" rtl="0">
                        <a:lnSpc>
                          <a:spcPct val="115000"/>
                        </a:lnSpc>
                        <a:spcBef>
                          <a:spcPts val="1200"/>
                        </a:spcBef>
                        <a:spcAft>
                          <a:spcPts val="1200"/>
                        </a:spcAft>
                        <a:buNone/>
                      </a:pPr>
                      <a:r>
                        <a:rPr lang="en-US" sz="1800"/>
                        <a:t>Training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17.69</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38.53</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extLst>
                  <a:ext uri="{0D108BD9-81ED-4DB2-BD59-A6C34878D82A}">
                    <a16:rowId xmlns:a16="http://schemas.microsoft.com/office/drawing/2014/main" val="10001"/>
                  </a:ext>
                </a:extLst>
              </a:tr>
              <a:tr h="884450">
                <a:tc>
                  <a:txBody>
                    <a:bodyPr/>
                    <a:lstStyle/>
                    <a:p>
                      <a:pPr marL="88900" marR="88900" lvl="0" indent="0" algn="l" rtl="0">
                        <a:lnSpc>
                          <a:spcPct val="115000"/>
                        </a:lnSpc>
                        <a:spcBef>
                          <a:spcPts val="1200"/>
                        </a:spcBef>
                        <a:spcAft>
                          <a:spcPts val="1200"/>
                        </a:spcAft>
                        <a:buNone/>
                      </a:pPr>
                      <a:r>
                        <a:rPr lang="en-US" sz="1800"/>
                        <a:t>Test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13.0</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26.78</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extLst>
                  <a:ext uri="{0D108BD9-81ED-4DB2-BD59-A6C34878D82A}">
                    <a16:rowId xmlns:a16="http://schemas.microsoft.com/office/drawing/2014/main" val="10002"/>
                  </a:ext>
                </a:extLst>
              </a:tr>
            </a:tbl>
          </a:graphicData>
        </a:graphic>
      </p:graphicFrame>
      <p:pic>
        <p:nvPicPr>
          <p:cNvPr id="545" name="Google Shape;545;p66"/>
          <p:cNvPicPr preferRelativeResize="0"/>
          <p:nvPr/>
        </p:nvPicPr>
        <p:blipFill>
          <a:blip r:embed="rId3">
            <a:alphaModFix/>
          </a:blip>
          <a:stretch>
            <a:fillRect/>
          </a:stretch>
        </p:blipFill>
        <p:spPr>
          <a:xfrm>
            <a:off x="5828150" y="1294500"/>
            <a:ext cx="6211451" cy="43404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7"/>
          <p:cNvSpPr txBox="1">
            <a:spLocks noGrp="1"/>
          </p:cNvSpPr>
          <p:nvPr>
            <p:ph type="ctrTitle"/>
          </p:nvPr>
        </p:nvSpPr>
        <p:spPr>
          <a:xfrm>
            <a:off x="0" y="420000"/>
            <a:ext cx="12192000" cy="11421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sz="5800"/>
              <a:t>Facebook Prophet Model</a:t>
            </a:r>
            <a:endParaRPr sz="5800"/>
          </a:p>
          <a:p>
            <a:pPr marL="0" lvl="0" indent="0" algn="ctr" rtl="0">
              <a:lnSpc>
                <a:spcPct val="80000"/>
              </a:lnSpc>
              <a:spcBef>
                <a:spcPts val="0"/>
              </a:spcBef>
              <a:spcAft>
                <a:spcPts val="0"/>
              </a:spcAft>
              <a:buClr>
                <a:schemeClr val="lt1"/>
              </a:buClr>
              <a:buSzPts val="6400"/>
              <a:buFont typeface="Arial"/>
              <a:buNone/>
            </a:pPr>
            <a:r>
              <a:rPr lang="en-US" sz="5800"/>
              <a:t>Results and Evaluation​</a:t>
            </a:r>
            <a:endParaRPr sz="5800"/>
          </a:p>
        </p:txBody>
      </p:sp>
      <p:pic>
        <p:nvPicPr>
          <p:cNvPr id="551" name="Google Shape;551;p67" descr="A graph with red and blue lines&#10;&#10;Description automatically generated"/>
          <p:cNvPicPr preferRelativeResize="0"/>
          <p:nvPr/>
        </p:nvPicPr>
        <p:blipFill>
          <a:blip r:embed="rId3">
            <a:alphaModFix/>
          </a:blip>
          <a:stretch>
            <a:fillRect/>
          </a:stretch>
        </p:blipFill>
        <p:spPr>
          <a:xfrm>
            <a:off x="5908050" y="2054200"/>
            <a:ext cx="6036225" cy="3218975"/>
          </a:xfrm>
          <a:prstGeom prst="rect">
            <a:avLst/>
          </a:prstGeom>
          <a:noFill/>
          <a:ln>
            <a:noFill/>
          </a:ln>
        </p:spPr>
      </p:pic>
      <p:sp>
        <p:nvSpPr>
          <p:cNvPr id="552" name="Google Shape;552;p67"/>
          <p:cNvSpPr txBox="1"/>
          <p:nvPr/>
        </p:nvSpPr>
        <p:spPr>
          <a:xfrm>
            <a:off x="2948888" y="1882298"/>
            <a:ext cx="2451000" cy="21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graphicFrame>
        <p:nvGraphicFramePr>
          <p:cNvPr id="553" name="Google Shape;553;p67"/>
          <p:cNvGraphicFramePr/>
          <p:nvPr/>
        </p:nvGraphicFramePr>
        <p:xfrm>
          <a:off x="381000" y="2015050"/>
          <a:ext cx="5050200" cy="3383150"/>
        </p:xfrm>
        <a:graphic>
          <a:graphicData uri="http://schemas.openxmlformats.org/drawingml/2006/table">
            <a:tbl>
              <a:tblPr>
                <a:noFill/>
                <a:tableStyleId>{20BE90CB-DFFA-4080-9250-DBCACF8161F4}</a:tableStyleId>
              </a:tblPr>
              <a:tblGrid>
                <a:gridCol w="1618475">
                  <a:extLst>
                    <a:ext uri="{9D8B030D-6E8A-4147-A177-3AD203B41FA5}">
                      <a16:colId xmlns:a16="http://schemas.microsoft.com/office/drawing/2014/main" val="20000"/>
                    </a:ext>
                  </a:extLst>
                </a:gridCol>
                <a:gridCol w="1873225">
                  <a:extLst>
                    <a:ext uri="{9D8B030D-6E8A-4147-A177-3AD203B41FA5}">
                      <a16:colId xmlns:a16="http://schemas.microsoft.com/office/drawing/2014/main" val="20001"/>
                    </a:ext>
                  </a:extLst>
                </a:gridCol>
                <a:gridCol w="1558500">
                  <a:extLst>
                    <a:ext uri="{9D8B030D-6E8A-4147-A177-3AD203B41FA5}">
                      <a16:colId xmlns:a16="http://schemas.microsoft.com/office/drawing/2014/main" val="20002"/>
                    </a:ext>
                  </a:extLst>
                </a:gridCol>
              </a:tblGrid>
              <a:tr h="1512500">
                <a:tc>
                  <a:txBody>
                    <a:bodyPr/>
                    <a:lstStyle/>
                    <a:p>
                      <a:pPr marL="88900" marR="88900" lvl="0" indent="0" algn="l" rtl="0">
                        <a:lnSpc>
                          <a:spcPct val="115000"/>
                        </a:lnSpc>
                        <a:spcBef>
                          <a:spcPts val="1200"/>
                        </a:spcBef>
                        <a:spcAft>
                          <a:spcPts val="1200"/>
                        </a:spcAft>
                        <a:buNone/>
                      </a:pPr>
                      <a:r>
                        <a:rPr lang="en-US" sz="1800" b="1">
                          <a:solidFill>
                            <a:srgbClr val="FFFFFF"/>
                          </a:solidFill>
                        </a:rPr>
                        <a:t>​</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Mean Absolute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800" b="1">
                          <a:solidFill>
                            <a:srgbClr val="FFFFFF"/>
                          </a:solidFill>
                        </a:rPr>
                        <a:t>Root Mean Square Error​</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extLst>
                  <a:ext uri="{0D108BD9-81ED-4DB2-BD59-A6C34878D82A}">
                    <a16:rowId xmlns:a16="http://schemas.microsoft.com/office/drawing/2014/main" val="10000"/>
                  </a:ext>
                </a:extLst>
              </a:tr>
              <a:tr h="1050775">
                <a:tc>
                  <a:txBody>
                    <a:bodyPr/>
                    <a:lstStyle/>
                    <a:p>
                      <a:pPr marL="88900" marR="88900" lvl="0" indent="0" algn="l" rtl="0">
                        <a:lnSpc>
                          <a:spcPct val="115000"/>
                        </a:lnSpc>
                        <a:spcBef>
                          <a:spcPts val="1200"/>
                        </a:spcBef>
                        <a:spcAft>
                          <a:spcPts val="1200"/>
                        </a:spcAft>
                        <a:buNone/>
                      </a:pPr>
                      <a:r>
                        <a:rPr lang="en-US" sz="1800"/>
                        <a:t>Training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6.18​</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800"/>
                        <a:t>9.28​</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extLst>
                  <a:ext uri="{0D108BD9-81ED-4DB2-BD59-A6C34878D82A}">
                    <a16:rowId xmlns:a16="http://schemas.microsoft.com/office/drawing/2014/main" val="10001"/>
                  </a:ext>
                </a:extLst>
              </a:tr>
              <a:tr h="819875">
                <a:tc>
                  <a:txBody>
                    <a:bodyPr/>
                    <a:lstStyle/>
                    <a:p>
                      <a:pPr marL="88900" marR="88900" lvl="0" indent="0" algn="l" rtl="0">
                        <a:lnSpc>
                          <a:spcPct val="115000"/>
                        </a:lnSpc>
                        <a:spcBef>
                          <a:spcPts val="1200"/>
                        </a:spcBef>
                        <a:spcAft>
                          <a:spcPts val="1200"/>
                        </a:spcAft>
                        <a:buNone/>
                      </a:pPr>
                      <a:r>
                        <a:rPr lang="en-US" sz="1800"/>
                        <a:t>Test Data​</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3.26​</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800"/>
                        <a:t>4.54​</a:t>
                      </a:r>
                      <a:endParaRPr sz="18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extLst>
                  <a:ext uri="{0D108BD9-81ED-4DB2-BD59-A6C34878D82A}">
                    <a16:rowId xmlns:a16="http://schemas.microsoft.com/office/drawing/2014/main" val="10002"/>
                  </a:ext>
                </a:extLst>
              </a:tr>
            </a:tbl>
          </a:graphicData>
        </a:graphic>
      </p:graphicFrame>
      <p:sp>
        <p:nvSpPr>
          <p:cNvPr id="554" name="Google Shape;554;p67"/>
          <p:cNvSpPr txBox="1"/>
          <p:nvPr/>
        </p:nvSpPr>
        <p:spPr>
          <a:xfrm>
            <a:off x="767975" y="201503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8"/>
          <p:cNvSpPr txBox="1">
            <a:spLocks noGrp="1"/>
          </p:cNvSpPr>
          <p:nvPr>
            <p:ph type="ctrTitle"/>
          </p:nvPr>
        </p:nvSpPr>
        <p:spPr>
          <a:xfrm>
            <a:off x="0" y="420000"/>
            <a:ext cx="12192000" cy="11421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sz="5800"/>
              <a:t>Facebook Prophet Model</a:t>
            </a:r>
            <a:endParaRPr sz="5800"/>
          </a:p>
          <a:p>
            <a:pPr marL="0" lvl="0" indent="0" algn="ctr" rtl="0">
              <a:lnSpc>
                <a:spcPct val="80000"/>
              </a:lnSpc>
              <a:spcBef>
                <a:spcPts val="0"/>
              </a:spcBef>
              <a:spcAft>
                <a:spcPts val="0"/>
              </a:spcAft>
              <a:buClr>
                <a:schemeClr val="lt1"/>
              </a:buClr>
              <a:buSzPts val="6400"/>
              <a:buFont typeface="Arial"/>
              <a:buNone/>
            </a:pPr>
            <a:r>
              <a:rPr lang="en-US" sz="5800"/>
              <a:t>Results after Tuning</a:t>
            </a:r>
            <a:endParaRPr sz="5800"/>
          </a:p>
        </p:txBody>
      </p:sp>
      <p:sp>
        <p:nvSpPr>
          <p:cNvPr id="560" name="Google Shape;560;p68"/>
          <p:cNvSpPr txBox="1"/>
          <p:nvPr/>
        </p:nvSpPr>
        <p:spPr>
          <a:xfrm>
            <a:off x="2948888" y="1882298"/>
            <a:ext cx="2451000" cy="218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561" name="Google Shape;561;p68"/>
          <p:cNvSpPr txBox="1"/>
          <p:nvPr/>
        </p:nvSpPr>
        <p:spPr>
          <a:xfrm>
            <a:off x="767975" y="201503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562" name="Google Shape;562;p68" descr="A graph with blue lines and red dots&#10;&#10;Description automatically generated"/>
          <p:cNvPicPr preferRelativeResize="0"/>
          <p:nvPr/>
        </p:nvPicPr>
        <p:blipFill>
          <a:blip r:embed="rId3">
            <a:alphaModFix/>
          </a:blip>
          <a:stretch>
            <a:fillRect/>
          </a:stretch>
        </p:blipFill>
        <p:spPr>
          <a:xfrm>
            <a:off x="5629925" y="2273975"/>
            <a:ext cx="6424649" cy="3189600"/>
          </a:xfrm>
          <a:prstGeom prst="rect">
            <a:avLst/>
          </a:prstGeom>
          <a:noFill/>
          <a:ln>
            <a:noFill/>
          </a:ln>
        </p:spPr>
      </p:pic>
      <p:graphicFrame>
        <p:nvGraphicFramePr>
          <p:cNvPr id="563" name="Google Shape;563;p68"/>
          <p:cNvGraphicFramePr/>
          <p:nvPr/>
        </p:nvGraphicFramePr>
        <p:xfrm>
          <a:off x="454575" y="1567175"/>
          <a:ext cx="4945325" cy="4213100"/>
        </p:xfrm>
        <a:graphic>
          <a:graphicData uri="http://schemas.openxmlformats.org/drawingml/2006/table">
            <a:tbl>
              <a:tblPr>
                <a:noFill/>
                <a:tableStyleId>{20BE90CB-DFFA-4080-9250-DBCACF8161F4}</a:tableStyleId>
              </a:tblPr>
              <a:tblGrid>
                <a:gridCol w="1584850">
                  <a:extLst>
                    <a:ext uri="{9D8B030D-6E8A-4147-A177-3AD203B41FA5}">
                      <a16:colId xmlns:a16="http://schemas.microsoft.com/office/drawing/2014/main" val="20000"/>
                    </a:ext>
                  </a:extLst>
                </a:gridCol>
                <a:gridCol w="1834325">
                  <a:extLst>
                    <a:ext uri="{9D8B030D-6E8A-4147-A177-3AD203B41FA5}">
                      <a16:colId xmlns:a16="http://schemas.microsoft.com/office/drawing/2014/main" val="20001"/>
                    </a:ext>
                  </a:extLst>
                </a:gridCol>
                <a:gridCol w="1526150">
                  <a:extLst>
                    <a:ext uri="{9D8B030D-6E8A-4147-A177-3AD203B41FA5}">
                      <a16:colId xmlns:a16="http://schemas.microsoft.com/office/drawing/2014/main" val="20002"/>
                    </a:ext>
                  </a:extLst>
                </a:gridCol>
              </a:tblGrid>
              <a:tr h="786400">
                <a:tc>
                  <a:txBody>
                    <a:bodyPr/>
                    <a:lstStyle/>
                    <a:p>
                      <a:pPr marL="88900" marR="88900" lvl="0" indent="0" algn="l" rtl="0">
                        <a:lnSpc>
                          <a:spcPct val="115000"/>
                        </a:lnSpc>
                        <a:spcBef>
                          <a:spcPts val="1200"/>
                        </a:spcBef>
                        <a:spcAft>
                          <a:spcPts val="1200"/>
                        </a:spcAft>
                        <a:buNone/>
                      </a:pPr>
                      <a:r>
                        <a:rPr lang="en-US" sz="1800" b="1">
                          <a:solidFill>
                            <a:srgbClr val="FFFFFF"/>
                          </a:solidFill>
                        </a:rPr>
                        <a:t>​</a:t>
                      </a:r>
                      <a:endParaRPr sz="18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300" b="1">
                          <a:solidFill>
                            <a:srgbClr val="FFFFFF"/>
                          </a:solidFill>
                        </a:rPr>
                        <a:t>Mean Absolute Error​</a:t>
                      </a:r>
                      <a:endParaRPr sz="13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tc>
                  <a:txBody>
                    <a:bodyPr/>
                    <a:lstStyle/>
                    <a:p>
                      <a:pPr marL="88900" marR="88900" lvl="0" indent="0" algn="l" rtl="0">
                        <a:lnSpc>
                          <a:spcPct val="115000"/>
                        </a:lnSpc>
                        <a:spcBef>
                          <a:spcPts val="1200"/>
                        </a:spcBef>
                        <a:spcAft>
                          <a:spcPts val="1200"/>
                        </a:spcAft>
                        <a:buNone/>
                      </a:pPr>
                      <a:r>
                        <a:rPr lang="en-US" sz="1300" b="1">
                          <a:solidFill>
                            <a:srgbClr val="FFFFFF"/>
                          </a:solidFill>
                        </a:rPr>
                        <a:t>Root Mean Square Error​</a:t>
                      </a:r>
                      <a:endParaRPr sz="1300" b="1">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56082"/>
                    </a:solidFill>
                  </a:tcPr>
                </a:tc>
                <a:extLst>
                  <a:ext uri="{0D108BD9-81ED-4DB2-BD59-A6C34878D82A}">
                    <a16:rowId xmlns:a16="http://schemas.microsoft.com/office/drawing/2014/main" val="10000"/>
                  </a:ext>
                </a:extLst>
              </a:tr>
              <a:tr h="941475">
                <a:tc>
                  <a:txBody>
                    <a:bodyPr/>
                    <a:lstStyle/>
                    <a:p>
                      <a:pPr marL="88900" marR="88900" lvl="0" indent="0" algn="l" rtl="0">
                        <a:lnSpc>
                          <a:spcPct val="115000"/>
                        </a:lnSpc>
                        <a:spcBef>
                          <a:spcPts val="1200"/>
                        </a:spcBef>
                        <a:spcAft>
                          <a:spcPts val="1200"/>
                        </a:spcAft>
                        <a:buNone/>
                      </a:pPr>
                      <a:r>
                        <a:rPr lang="en-US" sz="1200"/>
                        <a:t>Default Model Training Data​</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300"/>
                        <a:t>6.18​</a:t>
                      </a:r>
                      <a:endParaRPr sz="13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200"/>
                        <a:t>9.28​</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extLst>
                  <a:ext uri="{0D108BD9-81ED-4DB2-BD59-A6C34878D82A}">
                    <a16:rowId xmlns:a16="http://schemas.microsoft.com/office/drawing/2014/main" val="10001"/>
                  </a:ext>
                </a:extLst>
              </a:tr>
              <a:tr h="941475">
                <a:tc>
                  <a:txBody>
                    <a:bodyPr/>
                    <a:lstStyle/>
                    <a:p>
                      <a:pPr marL="88900" marR="88900" lvl="0" indent="0" algn="l" rtl="0">
                        <a:lnSpc>
                          <a:spcPct val="115000"/>
                        </a:lnSpc>
                        <a:spcBef>
                          <a:spcPts val="1200"/>
                        </a:spcBef>
                        <a:spcAft>
                          <a:spcPts val="1200"/>
                        </a:spcAft>
                        <a:buNone/>
                      </a:pPr>
                      <a:r>
                        <a:rPr lang="en-US" sz="1200"/>
                        <a:t>Tuned Model Training Data​</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200"/>
                        <a:t>6.05​</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200"/>
                        <a:t>9.12​</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extLst>
                  <a:ext uri="{0D108BD9-81ED-4DB2-BD59-A6C34878D82A}">
                    <a16:rowId xmlns:a16="http://schemas.microsoft.com/office/drawing/2014/main" val="10002"/>
                  </a:ext>
                </a:extLst>
              </a:tr>
              <a:tr h="771875">
                <a:tc>
                  <a:txBody>
                    <a:bodyPr/>
                    <a:lstStyle/>
                    <a:p>
                      <a:pPr marL="88900" marR="88900" lvl="0" indent="0" algn="l" rtl="0">
                        <a:lnSpc>
                          <a:spcPct val="115000"/>
                        </a:lnSpc>
                        <a:spcBef>
                          <a:spcPts val="1200"/>
                        </a:spcBef>
                        <a:spcAft>
                          <a:spcPts val="1200"/>
                        </a:spcAft>
                        <a:buNone/>
                      </a:pPr>
                      <a:r>
                        <a:rPr lang="en-US" sz="1200"/>
                        <a:t>Default Model Testing Data​</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200"/>
                        <a:t>3.26​</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tc>
                  <a:txBody>
                    <a:bodyPr/>
                    <a:lstStyle/>
                    <a:p>
                      <a:pPr marL="88900" marR="88900" lvl="0" indent="0" algn="l" rtl="0">
                        <a:lnSpc>
                          <a:spcPct val="115000"/>
                        </a:lnSpc>
                        <a:spcBef>
                          <a:spcPts val="1200"/>
                        </a:spcBef>
                        <a:spcAft>
                          <a:spcPts val="1200"/>
                        </a:spcAft>
                        <a:buNone/>
                      </a:pPr>
                      <a:r>
                        <a:rPr lang="en-US" sz="1200"/>
                        <a:t>4.54​</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D2D8"/>
                    </a:solidFill>
                  </a:tcPr>
                </a:tc>
                <a:extLst>
                  <a:ext uri="{0D108BD9-81ED-4DB2-BD59-A6C34878D82A}">
                    <a16:rowId xmlns:a16="http://schemas.microsoft.com/office/drawing/2014/main" val="10003"/>
                  </a:ext>
                </a:extLst>
              </a:tr>
              <a:tr h="771875">
                <a:tc>
                  <a:txBody>
                    <a:bodyPr/>
                    <a:lstStyle/>
                    <a:p>
                      <a:pPr marL="88900" marR="88900" lvl="0" indent="0" algn="l" rtl="0">
                        <a:lnSpc>
                          <a:spcPct val="115000"/>
                        </a:lnSpc>
                        <a:spcBef>
                          <a:spcPts val="1200"/>
                        </a:spcBef>
                        <a:spcAft>
                          <a:spcPts val="1200"/>
                        </a:spcAft>
                        <a:buNone/>
                      </a:pPr>
                      <a:r>
                        <a:rPr lang="en-US" sz="1100"/>
                        <a:t>Tuned Model Testing Data​</a:t>
                      </a:r>
                      <a:endParaRPr sz="11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200"/>
                        <a:t>2.49​</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tc>
                  <a:txBody>
                    <a:bodyPr/>
                    <a:lstStyle/>
                    <a:p>
                      <a:pPr marL="88900" marR="88900" lvl="0" indent="0" algn="l" rtl="0">
                        <a:lnSpc>
                          <a:spcPct val="115000"/>
                        </a:lnSpc>
                        <a:spcBef>
                          <a:spcPts val="1200"/>
                        </a:spcBef>
                        <a:spcAft>
                          <a:spcPts val="1200"/>
                        </a:spcAft>
                        <a:buNone/>
                      </a:pPr>
                      <a:r>
                        <a:rPr lang="en-US" sz="1200"/>
                        <a:t>3.42​</a:t>
                      </a:r>
                      <a:endParaRPr sz="1200"/>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7EAED"/>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9"/>
          <p:cNvSpPr txBox="1">
            <a:spLocks noGrp="1"/>
          </p:cNvSpPr>
          <p:nvPr>
            <p:ph type="title"/>
          </p:nvPr>
        </p:nvSpPr>
        <p:spPr>
          <a:xfrm>
            <a:off x="4017760" y="2946755"/>
            <a:ext cx="4156500" cy="14469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4700"/>
              <a:t>Conclusions</a:t>
            </a:r>
            <a:endParaRPr sz="4700"/>
          </a:p>
          <a:p>
            <a:pPr marL="0" lvl="0" indent="0" algn="l" rtl="0">
              <a:lnSpc>
                <a:spcPct val="100000"/>
              </a:lnSpc>
              <a:spcBef>
                <a:spcPts val="0"/>
              </a:spcBef>
              <a:spcAft>
                <a:spcPts val="0"/>
              </a:spcAft>
              <a:buClr>
                <a:schemeClr val="lt1"/>
              </a:buClr>
              <a:buSzPts val="5400"/>
              <a:buFont typeface="Arial"/>
              <a:buNone/>
            </a:pPr>
            <a:endParaRPr sz="4700"/>
          </a:p>
        </p:txBody>
      </p:sp>
      <p:sp>
        <p:nvSpPr>
          <p:cNvPr id="569" name="Google Shape;569;p69"/>
          <p:cNvSpPr txBox="1">
            <a:spLocks noGrp="1"/>
          </p:cNvSpPr>
          <p:nvPr>
            <p:ph type="sldNum" idx="12"/>
          </p:nvPr>
        </p:nvSpPr>
        <p:spPr>
          <a:xfrm>
            <a:off x="4724400"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0"/>
          <p:cNvSpPr txBox="1">
            <a:spLocks noGrp="1"/>
          </p:cNvSpPr>
          <p:nvPr>
            <p:ph type="title"/>
          </p:nvPr>
        </p:nvSpPr>
        <p:spPr>
          <a:xfrm>
            <a:off x="381000" y="860699"/>
            <a:ext cx="11430000" cy="498600"/>
          </a:xfrm>
          <a:prstGeom prst="rect">
            <a:avLst/>
          </a:prstGeom>
          <a:noFill/>
          <a:ln>
            <a:noFill/>
          </a:ln>
        </p:spPr>
        <p:txBody>
          <a:bodyPr spcFirstLastPara="1" wrap="square" lIns="0" tIns="0" rIns="0" bIns="0" anchor="b" anchorCtr="0">
            <a:spAutoFit/>
          </a:bodyPr>
          <a:lstStyle/>
          <a:p>
            <a:pPr marL="0" lvl="0" indent="0" algn="l" rtl="0">
              <a:spcBef>
                <a:spcPts val="0"/>
              </a:spcBef>
              <a:spcAft>
                <a:spcPts val="0"/>
              </a:spcAft>
              <a:buNone/>
            </a:pPr>
            <a:r>
              <a:rPr lang="en-US"/>
              <a:t>Takeaways</a:t>
            </a:r>
            <a:endParaRPr/>
          </a:p>
        </p:txBody>
      </p:sp>
      <p:sp>
        <p:nvSpPr>
          <p:cNvPr id="576" name="Google Shape;576;p70"/>
          <p:cNvSpPr txBox="1"/>
          <p:nvPr/>
        </p:nvSpPr>
        <p:spPr>
          <a:xfrm>
            <a:off x="347375" y="1411950"/>
            <a:ext cx="11430000" cy="20730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Char char="●"/>
            </a:pPr>
            <a:r>
              <a:rPr lang="en-US" sz="2100">
                <a:solidFill>
                  <a:schemeClr val="dk2"/>
                </a:solidFill>
              </a:rPr>
              <a:t>The tuned Prophet Model performs the best, with a minimal MAE of 2.49 and RMSE of 3.42.</a:t>
            </a:r>
            <a:endParaRPr sz="2100">
              <a:solidFill>
                <a:schemeClr val="dk2"/>
              </a:solidFill>
            </a:endParaRPr>
          </a:p>
          <a:p>
            <a:pPr marL="457200" lvl="0" indent="-361950" algn="l" rtl="0">
              <a:spcBef>
                <a:spcPts val="0"/>
              </a:spcBef>
              <a:spcAft>
                <a:spcPts val="0"/>
              </a:spcAft>
              <a:buClr>
                <a:schemeClr val="dk2"/>
              </a:buClr>
              <a:buSzPts val="2100"/>
              <a:buChar char="●"/>
            </a:pPr>
            <a:r>
              <a:rPr lang="en-US" sz="2100">
                <a:solidFill>
                  <a:schemeClr val="dk2"/>
                </a:solidFill>
              </a:rPr>
              <a:t>The average daily delay for the entire dataset is 9.42 and we have MAE values of 2.49 (Facebook Prophet model).</a:t>
            </a:r>
            <a:endParaRPr sz="2100">
              <a:solidFill>
                <a:schemeClr val="dk2"/>
              </a:solidFill>
            </a:endParaRPr>
          </a:p>
          <a:p>
            <a:pPr marL="457200" lvl="0" indent="0" algn="l" rtl="0">
              <a:spcBef>
                <a:spcPts val="0"/>
              </a:spcBef>
              <a:spcAft>
                <a:spcPts val="0"/>
              </a:spcAft>
              <a:buNone/>
            </a:pPr>
            <a:endParaRPr sz="2000">
              <a:solidFill>
                <a:schemeClr val="dk2"/>
              </a:solidFill>
            </a:endParaRPr>
          </a:p>
        </p:txBody>
      </p:sp>
      <p:sp>
        <p:nvSpPr>
          <p:cNvPr id="577" name="Google Shape;577;p70"/>
          <p:cNvSpPr txBox="1">
            <a:spLocks noGrp="1"/>
          </p:cNvSpPr>
          <p:nvPr>
            <p:ph type="title"/>
          </p:nvPr>
        </p:nvSpPr>
        <p:spPr>
          <a:xfrm>
            <a:off x="381000" y="3179699"/>
            <a:ext cx="11430000" cy="498600"/>
          </a:xfrm>
          <a:prstGeom prst="rect">
            <a:avLst/>
          </a:prstGeom>
          <a:noFill/>
          <a:ln>
            <a:noFill/>
          </a:ln>
        </p:spPr>
        <p:txBody>
          <a:bodyPr spcFirstLastPara="1" wrap="square" lIns="0" tIns="0" rIns="0" bIns="0" anchor="b" anchorCtr="0">
            <a:spAutoFit/>
          </a:bodyPr>
          <a:lstStyle/>
          <a:p>
            <a:pPr marL="0" lvl="0" indent="0" algn="l" rtl="0">
              <a:spcBef>
                <a:spcPts val="0"/>
              </a:spcBef>
              <a:spcAft>
                <a:spcPts val="0"/>
              </a:spcAft>
              <a:buNone/>
            </a:pPr>
            <a:r>
              <a:rPr lang="en-US"/>
              <a:t>Evaluation Metrics in Business Context</a:t>
            </a:r>
            <a:endParaRPr/>
          </a:p>
        </p:txBody>
      </p:sp>
      <p:sp>
        <p:nvSpPr>
          <p:cNvPr id="578" name="Google Shape;578;p70"/>
          <p:cNvSpPr txBox="1"/>
          <p:nvPr/>
        </p:nvSpPr>
        <p:spPr>
          <a:xfrm>
            <a:off x="347375" y="3709150"/>
            <a:ext cx="11060100" cy="2431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dk2"/>
              </a:buClr>
              <a:buSzPts val="2000"/>
              <a:buChar char="●"/>
            </a:pPr>
            <a:r>
              <a:rPr lang="en-US" sz="2000" dirty="0">
                <a:solidFill>
                  <a:schemeClr val="dk2"/>
                </a:solidFill>
              </a:rPr>
              <a:t>In the airline industry, a lower MAE indicates that the model's predictions of flight delays are closer to the actual observed delays. This metric helps airlines assess the reliability of their delay predictions, which is crucial for operational planning, customer service, and communication.</a:t>
            </a:r>
            <a:endParaRPr sz="2000" dirty="0">
              <a:solidFill>
                <a:schemeClr val="dk2"/>
              </a:solidFill>
            </a:endParaRPr>
          </a:p>
          <a:p>
            <a:pPr marL="457200" lvl="0" indent="-355600" algn="l" rtl="0">
              <a:spcBef>
                <a:spcPts val="0"/>
              </a:spcBef>
              <a:spcAft>
                <a:spcPts val="0"/>
              </a:spcAft>
              <a:buClr>
                <a:schemeClr val="dk2"/>
              </a:buClr>
              <a:buSzPts val="2000"/>
              <a:buChar char="●"/>
            </a:pPr>
            <a:r>
              <a:rPr lang="en-US" sz="2000" dirty="0">
                <a:solidFill>
                  <a:schemeClr val="dk2"/>
                </a:solidFill>
              </a:rPr>
              <a:t>RMSE is particularly useful in contexts where large errors are particularly undesirable. In the airline industry, this could relate to situations where predicting the delay time accurately is critical to avoid operational bottlenecks, excessive costs, or severe customer dissatisfaction.</a:t>
            </a:r>
            <a:endParaRPr sz="2000" dirty="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1"/>
          <p:cNvSpPr txBox="1"/>
          <p:nvPr/>
        </p:nvSpPr>
        <p:spPr>
          <a:xfrm>
            <a:off x="3412432" y="627898"/>
            <a:ext cx="1723500" cy="18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584" name="Google Shape;584;p71"/>
          <p:cNvSpPr txBox="1"/>
          <p:nvPr/>
        </p:nvSpPr>
        <p:spPr>
          <a:xfrm>
            <a:off x="5730112" y="4463756"/>
            <a:ext cx="1814700" cy="19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585" name="Google Shape;585;p71"/>
          <p:cNvSpPr txBox="1">
            <a:spLocks noGrp="1"/>
          </p:cNvSpPr>
          <p:nvPr>
            <p:ph type="title" idx="4294967295"/>
          </p:nvPr>
        </p:nvSpPr>
        <p:spPr>
          <a:xfrm>
            <a:off x="212900" y="427174"/>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Expected Real World Impact</a:t>
            </a:r>
            <a:endParaRPr/>
          </a:p>
        </p:txBody>
      </p:sp>
      <p:sp>
        <p:nvSpPr>
          <p:cNvPr id="586" name="Google Shape;586;p71"/>
          <p:cNvSpPr txBox="1"/>
          <p:nvPr/>
        </p:nvSpPr>
        <p:spPr>
          <a:xfrm>
            <a:off x="212900" y="1209700"/>
            <a:ext cx="6252900" cy="5995200"/>
          </a:xfrm>
          <a:prstGeom prst="rect">
            <a:avLst/>
          </a:prstGeom>
          <a:noFill/>
          <a:ln>
            <a:noFill/>
          </a:ln>
        </p:spPr>
        <p:txBody>
          <a:bodyPr spcFirstLastPara="1" wrap="square" lIns="91425" tIns="91425" rIns="91425" bIns="91425" anchor="t" anchorCtr="0">
            <a:noAutofit/>
          </a:bodyPr>
          <a:lstStyle/>
          <a:p>
            <a:pPr marL="457200" lvl="0" indent="-406400" algn="l" rtl="0">
              <a:spcBef>
                <a:spcPts val="0"/>
              </a:spcBef>
              <a:spcAft>
                <a:spcPts val="0"/>
              </a:spcAft>
              <a:buClr>
                <a:schemeClr val="dk2"/>
              </a:buClr>
              <a:buSzPts val="2800"/>
              <a:buAutoNum type="arabicPeriod"/>
            </a:pPr>
            <a:r>
              <a:rPr lang="en-US" sz="2800">
                <a:solidFill>
                  <a:schemeClr val="dk2"/>
                </a:solidFill>
              </a:rPr>
              <a:t>Deliver High Prediction Accuracy</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Identify Patterns and Root Causes</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Optimize Resources</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Refine Customer Communication</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Cost Reduction</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Enhanced Customer Service</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Strategic Advantages</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Broader Application Scope</a:t>
            </a:r>
            <a:endParaRPr sz="2800">
              <a:solidFill>
                <a:schemeClr val="dk2"/>
              </a:solidFill>
            </a:endParaRPr>
          </a:p>
        </p:txBody>
      </p:sp>
      <p:pic>
        <p:nvPicPr>
          <p:cNvPr id="587" name="Google Shape;587;p71" descr="Improve Operational Efficiency ..."/>
          <p:cNvPicPr preferRelativeResize="0"/>
          <p:nvPr/>
        </p:nvPicPr>
        <p:blipFill rotWithShape="1">
          <a:blip r:embed="rId3">
            <a:alphaModFix/>
          </a:blip>
          <a:srcRect/>
          <a:stretch/>
        </p:blipFill>
        <p:spPr>
          <a:xfrm>
            <a:off x="7092450" y="538250"/>
            <a:ext cx="4969752" cy="2654850"/>
          </a:xfrm>
          <a:prstGeom prst="rect">
            <a:avLst/>
          </a:prstGeom>
          <a:noFill/>
          <a:ln>
            <a:noFill/>
          </a:ln>
        </p:spPr>
      </p:pic>
      <p:pic>
        <p:nvPicPr>
          <p:cNvPr id="588" name="Google Shape;588;p71" descr="Why Customer Satisfaction Is Important ..."/>
          <p:cNvPicPr preferRelativeResize="0"/>
          <p:nvPr/>
        </p:nvPicPr>
        <p:blipFill rotWithShape="1">
          <a:blip r:embed="rId4">
            <a:alphaModFix/>
          </a:blip>
          <a:srcRect/>
          <a:stretch/>
        </p:blipFill>
        <p:spPr>
          <a:xfrm>
            <a:off x="7021897" y="3428999"/>
            <a:ext cx="4859111" cy="281663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2"/>
          <p:cNvSpPr txBox="1">
            <a:spLocks noGrp="1"/>
          </p:cNvSpPr>
          <p:nvPr>
            <p:ph type="title"/>
          </p:nvPr>
        </p:nvSpPr>
        <p:spPr>
          <a:xfrm>
            <a:off x="4017760" y="2343905"/>
            <a:ext cx="4156500" cy="21702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4700"/>
              <a:t>Group Member Contributions</a:t>
            </a:r>
            <a:endParaRPr sz="5700"/>
          </a:p>
        </p:txBody>
      </p:sp>
      <p:sp>
        <p:nvSpPr>
          <p:cNvPr id="594" name="Google Shape;594;p72"/>
          <p:cNvSpPr txBox="1">
            <a:spLocks noGrp="1"/>
          </p:cNvSpPr>
          <p:nvPr>
            <p:ph type="sldNum" idx="12"/>
          </p:nvPr>
        </p:nvSpPr>
        <p:spPr>
          <a:xfrm>
            <a:off x="4724400"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3"/>
          <p:cNvSpPr txBox="1">
            <a:spLocks noGrp="1"/>
          </p:cNvSpPr>
          <p:nvPr>
            <p:ph type="ctrTitle"/>
          </p:nvPr>
        </p:nvSpPr>
        <p:spPr>
          <a:xfrm>
            <a:off x="0" y="0"/>
            <a:ext cx="12192000" cy="11421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sz="5800"/>
              <a:t>Group Contributions</a:t>
            </a:r>
            <a:endParaRPr sz="5800"/>
          </a:p>
        </p:txBody>
      </p:sp>
      <p:graphicFrame>
        <p:nvGraphicFramePr>
          <p:cNvPr id="600" name="Google Shape;600;p73"/>
          <p:cNvGraphicFramePr/>
          <p:nvPr/>
        </p:nvGraphicFramePr>
        <p:xfrm>
          <a:off x="952500" y="1485900"/>
          <a:ext cx="10287000" cy="4256260"/>
        </p:xfrm>
        <a:graphic>
          <a:graphicData uri="http://schemas.openxmlformats.org/drawingml/2006/table">
            <a:tbl>
              <a:tblPr>
                <a:noFill/>
                <a:tableStyleId>{F25667D2-B61C-4A5C-B233-6ECC2F0C94C3}</a:tableStyleId>
              </a:tblPr>
              <a:tblGrid>
                <a:gridCol w="3283325">
                  <a:extLst>
                    <a:ext uri="{9D8B030D-6E8A-4147-A177-3AD203B41FA5}">
                      <a16:colId xmlns:a16="http://schemas.microsoft.com/office/drawing/2014/main" val="20000"/>
                    </a:ext>
                  </a:extLst>
                </a:gridCol>
                <a:gridCol w="7003675">
                  <a:extLst>
                    <a:ext uri="{9D8B030D-6E8A-4147-A177-3AD203B41FA5}">
                      <a16:colId xmlns:a16="http://schemas.microsoft.com/office/drawing/2014/main" val="20001"/>
                    </a:ext>
                  </a:extLst>
                </a:gridCol>
              </a:tblGrid>
              <a:tr h="1396625">
                <a:tc>
                  <a:txBody>
                    <a:bodyPr/>
                    <a:lstStyle/>
                    <a:p>
                      <a:pPr marL="0" lvl="0" indent="0" algn="l" rtl="0">
                        <a:spcBef>
                          <a:spcPts val="0"/>
                        </a:spcBef>
                        <a:spcAft>
                          <a:spcPts val="0"/>
                        </a:spcAft>
                        <a:buNone/>
                      </a:pPr>
                      <a:r>
                        <a:rPr lang="en-US">
                          <a:solidFill>
                            <a:srgbClr val="FFFFFF"/>
                          </a:solidFill>
                        </a:rPr>
                        <a:t>Pranthi Cavuturu</a:t>
                      </a:r>
                      <a:endParaRPr>
                        <a:solidFill>
                          <a:srgbClr val="FFFFFF"/>
                        </a:solidFill>
                      </a:endParaRPr>
                    </a:p>
                  </a:txBody>
                  <a:tcPr marL="91425" marR="91425" marT="91425" marB="91425"/>
                </a:tc>
                <a:tc>
                  <a:txBody>
                    <a:bodyPr/>
                    <a:lstStyle/>
                    <a:p>
                      <a:pPr marL="457200" lvl="0" indent="-317500" algn="l" rtl="0">
                        <a:spcBef>
                          <a:spcPts val="0"/>
                        </a:spcBef>
                        <a:spcAft>
                          <a:spcPts val="0"/>
                        </a:spcAft>
                        <a:buClr>
                          <a:srgbClr val="FFFFFF"/>
                        </a:buClr>
                        <a:buSzPts val="1400"/>
                        <a:buChar char="-"/>
                      </a:pPr>
                      <a:r>
                        <a:rPr lang="en-US">
                          <a:solidFill>
                            <a:srgbClr val="FFFFFF"/>
                          </a:solidFill>
                        </a:rPr>
                        <a:t>Facebook Prophet Model</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Exploratory Data Analysis</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Presentation and Report</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Evaluation Metrics</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Task Delegation</a:t>
                      </a:r>
                      <a:endParaRPr>
                        <a:solidFill>
                          <a:srgbClr val="FFFFFF"/>
                        </a:solidFill>
                      </a:endParaRPr>
                    </a:p>
                    <a:p>
                      <a:pPr marL="457200" lvl="0" indent="0" algn="l" rtl="0">
                        <a:spcBef>
                          <a:spcPts val="0"/>
                        </a:spcBef>
                        <a:spcAft>
                          <a:spcPts val="0"/>
                        </a:spcAft>
                        <a:buNone/>
                      </a:pPr>
                      <a:endParaRPr>
                        <a:solidFill>
                          <a:srgbClr val="FFFFFF"/>
                        </a:solidFill>
                      </a:endParaRPr>
                    </a:p>
                  </a:txBody>
                  <a:tcPr marL="91425" marR="91425" marT="91425" marB="91425"/>
                </a:tc>
                <a:extLst>
                  <a:ext uri="{0D108BD9-81ED-4DB2-BD59-A6C34878D82A}">
                    <a16:rowId xmlns:a16="http://schemas.microsoft.com/office/drawing/2014/main" val="10000"/>
                  </a:ext>
                </a:extLst>
              </a:tr>
              <a:tr h="1396625">
                <a:tc>
                  <a:txBody>
                    <a:bodyPr/>
                    <a:lstStyle/>
                    <a:p>
                      <a:pPr marL="0" lvl="0" indent="0" algn="l" rtl="0">
                        <a:spcBef>
                          <a:spcPts val="0"/>
                        </a:spcBef>
                        <a:spcAft>
                          <a:spcPts val="0"/>
                        </a:spcAft>
                        <a:buNone/>
                      </a:pPr>
                      <a:r>
                        <a:rPr lang="en-US">
                          <a:solidFill>
                            <a:srgbClr val="FFFFFF"/>
                          </a:solidFill>
                        </a:rPr>
                        <a:t>Muhammad Harris</a:t>
                      </a:r>
                      <a:endParaRPr>
                        <a:solidFill>
                          <a:srgbClr val="FFFFFF"/>
                        </a:solidFill>
                      </a:endParaRPr>
                    </a:p>
                  </a:txBody>
                  <a:tcPr marL="91425" marR="91425" marT="91425" marB="91425"/>
                </a:tc>
                <a:tc>
                  <a:txBody>
                    <a:bodyPr/>
                    <a:lstStyle/>
                    <a:p>
                      <a:pPr marL="457200" lvl="0" indent="-317500" algn="l" rtl="0">
                        <a:spcBef>
                          <a:spcPts val="0"/>
                        </a:spcBef>
                        <a:spcAft>
                          <a:spcPts val="0"/>
                        </a:spcAft>
                        <a:buClr>
                          <a:srgbClr val="FFFFFF"/>
                        </a:buClr>
                        <a:buSzPts val="1400"/>
                        <a:buChar char="-"/>
                      </a:pPr>
                      <a:r>
                        <a:rPr lang="en-US">
                          <a:solidFill>
                            <a:srgbClr val="FFFFFF"/>
                          </a:solidFill>
                        </a:rPr>
                        <a:t>LSTM Model</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Data Sourcing and Data Set Selection</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Presentation and Report</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Problem Statement formation</a:t>
                      </a:r>
                      <a:endParaRPr>
                        <a:solidFill>
                          <a:srgbClr val="FFFFFF"/>
                        </a:solidFill>
                      </a:endParaRPr>
                    </a:p>
                  </a:txBody>
                  <a:tcPr marL="91425" marR="91425" marT="91425" marB="91425"/>
                </a:tc>
                <a:extLst>
                  <a:ext uri="{0D108BD9-81ED-4DB2-BD59-A6C34878D82A}">
                    <a16:rowId xmlns:a16="http://schemas.microsoft.com/office/drawing/2014/main" val="10001"/>
                  </a:ext>
                </a:extLst>
              </a:tr>
              <a:tr h="1396625">
                <a:tc>
                  <a:txBody>
                    <a:bodyPr/>
                    <a:lstStyle/>
                    <a:p>
                      <a:pPr marL="0" lvl="0" indent="0" algn="l" rtl="0">
                        <a:spcBef>
                          <a:spcPts val="0"/>
                        </a:spcBef>
                        <a:spcAft>
                          <a:spcPts val="0"/>
                        </a:spcAft>
                        <a:buNone/>
                      </a:pPr>
                      <a:r>
                        <a:rPr lang="en-US">
                          <a:solidFill>
                            <a:srgbClr val="FFFFFF"/>
                          </a:solidFill>
                        </a:rPr>
                        <a:t>Hussain Kaide Johar Manasi</a:t>
                      </a:r>
                      <a:endParaRPr>
                        <a:solidFill>
                          <a:srgbClr val="FFFFFF"/>
                        </a:solidFill>
                      </a:endParaRPr>
                    </a:p>
                  </a:txBody>
                  <a:tcPr marL="91425" marR="91425" marT="91425" marB="91425"/>
                </a:tc>
                <a:tc>
                  <a:txBody>
                    <a:bodyPr/>
                    <a:lstStyle/>
                    <a:p>
                      <a:pPr marL="457200" lvl="0" indent="-317500" algn="l" rtl="0">
                        <a:spcBef>
                          <a:spcPts val="0"/>
                        </a:spcBef>
                        <a:spcAft>
                          <a:spcPts val="0"/>
                        </a:spcAft>
                        <a:buClr>
                          <a:srgbClr val="FFFFFF"/>
                        </a:buClr>
                        <a:buSzPts val="1400"/>
                        <a:buChar char="-"/>
                      </a:pPr>
                      <a:r>
                        <a:rPr lang="en-US">
                          <a:solidFill>
                            <a:srgbClr val="FFFFFF"/>
                          </a:solidFill>
                        </a:rPr>
                        <a:t>SARIMA Model</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Data Preprocessing</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Presentation and Report</a:t>
                      </a:r>
                      <a:endParaRPr>
                        <a:solidFill>
                          <a:srgbClr val="FFFFFF"/>
                        </a:solidFill>
                      </a:endParaRPr>
                    </a:p>
                    <a:p>
                      <a:pPr marL="457200" lvl="0" indent="-317500" algn="l" rtl="0">
                        <a:spcBef>
                          <a:spcPts val="0"/>
                        </a:spcBef>
                        <a:spcAft>
                          <a:spcPts val="0"/>
                        </a:spcAft>
                        <a:buClr>
                          <a:srgbClr val="FFFFFF"/>
                        </a:buClr>
                        <a:buSzPts val="1400"/>
                        <a:buChar char="-"/>
                      </a:pPr>
                      <a:r>
                        <a:rPr lang="en-US">
                          <a:solidFill>
                            <a:srgbClr val="FFFFFF"/>
                          </a:solidFill>
                        </a:rPr>
                        <a:t>Real World Application</a:t>
                      </a:r>
                      <a:endParaRPr>
                        <a:solidFill>
                          <a:srgbClr val="FFFFFF"/>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4"/>
          <p:cNvSpPr txBox="1">
            <a:spLocks noGrp="1"/>
          </p:cNvSpPr>
          <p:nvPr>
            <p:ph type="ctrTitle"/>
          </p:nvPr>
        </p:nvSpPr>
        <p:spPr>
          <a:xfrm>
            <a:off x="1523997" y="1381508"/>
            <a:ext cx="9144000" cy="2387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2"/>
              </a:buClr>
              <a:buSzPts val="6400"/>
              <a:buFont typeface="Arial"/>
              <a:buNone/>
            </a:pPr>
            <a:r>
              <a:rPr lang="en-US"/>
              <a:t>Thank you!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3811085" y="1826180"/>
            <a:ext cx="4156364" cy="3323987"/>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5400"/>
              <a:t>Problem Statement and Objective</a:t>
            </a:r>
            <a:endParaRPr/>
          </a:p>
        </p:txBody>
      </p:sp>
      <p:sp>
        <p:nvSpPr>
          <p:cNvPr id="397" name="Google Shape;397;p4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0"/>
          <p:cNvSpPr txBox="1">
            <a:spLocks noGrp="1"/>
          </p:cNvSpPr>
          <p:nvPr>
            <p:ph type="title"/>
          </p:nvPr>
        </p:nvSpPr>
        <p:spPr>
          <a:xfrm>
            <a:off x="381000" y="86069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Problem Statement</a:t>
            </a:r>
            <a:endParaRPr/>
          </a:p>
        </p:txBody>
      </p:sp>
      <p:sp>
        <p:nvSpPr>
          <p:cNvPr id="404" name="Google Shape;404;p50"/>
          <p:cNvSpPr txBox="1">
            <a:spLocks noGrp="1"/>
          </p:cNvSpPr>
          <p:nvPr>
            <p:ph type="body" idx="1"/>
          </p:nvPr>
        </p:nvSpPr>
        <p:spPr>
          <a:xfrm>
            <a:off x="381000" y="1788325"/>
            <a:ext cx="10634400" cy="4173300"/>
          </a:xfrm>
          <a:prstGeom prst="rect">
            <a:avLst/>
          </a:prstGeom>
        </p:spPr>
        <p:txBody>
          <a:bodyPr spcFirstLastPara="1" wrap="square" lIns="0" tIns="0" rIns="0" bIns="0" anchor="t" anchorCtr="0">
            <a:noAutofit/>
          </a:bodyPr>
          <a:lstStyle/>
          <a:p>
            <a:pPr marL="0" lvl="0" indent="0" algn="l" rtl="0">
              <a:spcBef>
                <a:spcPts val="1800"/>
              </a:spcBef>
              <a:spcAft>
                <a:spcPts val="0"/>
              </a:spcAft>
              <a:buNone/>
            </a:pPr>
            <a:r>
              <a:rPr lang="en-US" b="0">
                <a:solidFill>
                  <a:schemeClr val="dk2"/>
                </a:solidFill>
              </a:rPr>
              <a:t>The airline industry frequently encounters the issue of flight delays, which can lead to significant financial losses and decreased customer satisfaction. Delta Airlines, operating primarily from Hartsfield-Jackson Atlanta International Airport, faces challenges in predicting and managing these delays effectively. Accurate prediction of flight delays is crucial for optimizing operations, improving passenger experience, and enhancing overall efficiency.</a:t>
            </a:r>
            <a:endParaRPr b="0">
              <a:solidFill>
                <a:schemeClr val="dk2"/>
              </a:solidFill>
            </a:endParaRPr>
          </a:p>
        </p:txBody>
      </p:sp>
      <p:sp>
        <p:nvSpPr>
          <p:cNvPr id="405" name="Google Shape;405;p50"/>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4</a:t>
            </a:fld>
            <a:endParaRPr/>
          </a:p>
        </p:txBody>
      </p:sp>
      <p:pic>
        <p:nvPicPr>
          <p:cNvPr id="406" name="Google Shape;406;p50"/>
          <p:cNvPicPr preferRelativeResize="0"/>
          <p:nvPr/>
        </p:nvPicPr>
        <p:blipFill>
          <a:blip r:embed="rId3">
            <a:alphaModFix/>
          </a:blip>
          <a:stretch>
            <a:fillRect/>
          </a:stretch>
        </p:blipFill>
        <p:spPr>
          <a:xfrm>
            <a:off x="3384175" y="3518649"/>
            <a:ext cx="4807350" cy="2704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1"/>
          <p:cNvSpPr txBox="1"/>
          <p:nvPr/>
        </p:nvSpPr>
        <p:spPr>
          <a:xfrm>
            <a:off x="3412432" y="627898"/>
            <a:ext cx="1723500" cy="18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412" name="Google Shape;412;p51"/>
          <p:cNvSpPr txBox="1"/>
          <p:nvPr/>
        </p:nvSpPr>
        <p:spPr>
          <a:xfrm>
            <a:off x="5730112" y="4463756"/>
            <a:ext cx="1814700" cy="190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413" name="Google Shape;413;p51" descr="Spirit Airlines Thumbnail transparent PNG - StickPNG"/>
          <p:cNvPicPr preferRelativeResize="0"/>
          <p:nvPr/>
        </p:nvPicPr>
        <p:blipFill rotWithShape="1">
          <a:blip r:embed="rId3">
            <a:alphaModFix/>
          </a:blip>
          <a:srcRect/>
          <a:stretch/>
        </p:blipFill>
        <p:spPr>
          <a:xfrm>
            <a:off x="7435338" y="2496298"/>
            <a:ext cx="1192911" cy="1078230"/>
          </a:xfrm>
          <a:prstGeom prst="rect">
            <a:avLst/>
          </a:prstGeom>
          <a:noFill/>
          <a:ln>
            <a:noFill/>
          </a:ln>
        </p:spPr>
      </p:pic>
      <p:pic>
        <p:nvPicPr>
          <p:cNvPr id="414" name="Google Shape;414;p51" descr="Pure Heart: The Evolution of the Southwest Corporate Logo - Southwest 50  Years. One Heart."/>
          <p:cNvPicPr preferRelativeResize="0"/>
          <p:nvPr/>
        </p:nvPicPr>
        <p:blipFill rotWithShape="1">
          <a:blip r:embed="rId4">
            <a:alphaModFix/>
          </a:blip>
          <a:srcRect/>
          <a:stretch/>
        </p:blipFill>
        <p:spPr>
          <a:xfrm>
            <a:off x="8789197" y="2500340"/>
            <a:ext cx="1487422" cy="1070139"/>
          </a:xfrm>
          <a:prstGeom prst="rect">
            <a:avLst/>
          </a:prstGeom>
          <a:noFill/>
          <a:ln>
            <a:noFill/>
          </a:ln>
        </p:spPr>
      </p:pic>
      <p:pic>
        <p:nvPicPr>
          <p:cNvPr id="415" name="Google Shape;415;p51" descr="Frontier Airlines Logo and symbol, meaning, history, PNG, brand"/>
          <p:cNvPicPr preferRelativeResize="0"/>
          <p:nvPr/>
        </p:nvPicPr>
        <p:blipFill rotWithShape="1">
          <a:blip r:embed="rId5">
            <a:alphaModFix/>
          </a:blip>
          <a:srcRect/>
          <a:stretch/>
        </p:blipFill>
        <p:spPr>
          <a:xfrm>
            <a:off x="9549396" y="1338730"/>
            <a:ext cx="1609347" cy="964693"/>
          </a:xfrm>
          <a:prstGeom prst="rect">
            <a:avLst/>
          </a:prstGeom>
          <a:noFill/>
          <a:ln>
            <a:noFill/>
          </a:ln>
        </p:spPr>
      </p:pic>
      <p:pic>
        <p:nvPicPr>
          <p:cNvPr id="416" name="Google Shape;416;p51" descr="Delta Air Lines Logo and symbol, meaning, history, PNG, brand"/>
          <p:cNvPicPr preferRelativeResize="0"/>
          <p:nvPr/>
        </p:nvPicPr>
        <p:blipFill rotWithShape="1">
          <a:blip r:embed="rId6">
            <a:alphaModFix/>
          </a:blip>
          <a:srcRect/>
          <a:stretch/>
        </p:blipFill>
        <p:spPr>
          <a:xfrm>
            <a:off x="10414931" y="2501247"/>
            <a:ext cx="1645918" cy="1068324"/>
          </a:xfrm>
          <a:prstGeom prst="rect">
            <a:avLst/>
          </a:prstGeom>
          <a:noFill/>
          <a:ln>
            <a:noFill/>
          </a:ln>
        </p:spPr>
      </p:pic>
      <p:pic>
        <p:nvPicPr>
          <p:cNvPr id="417" name="Google Shape;417;p51" descr="How to Calculate How Much Revenue You're Losing with Lost Leads - Alert  Communications"/>
          <p:cNvPicPr preferRelativeResize="0"/>
          <p:nvPr/>
        </p:nvPicPr>
        <p:blipFill rotWithShape="1">
          <a:blip r:embed="rId7">
            <a:alphaModFix/>
          </a:blip>
          <a:srcRect/>
          <a:stretch/>
        </p:blipFill>
        <p:spPr>
          <a:xfrm>
            <a:off x="7688968" y="123049"/>
            <a:ext cx="4371882" cy="2180376"/>
          </a:xfrm>
          <a:prstGeom prst="rect">
            <a:avLst/>
          </a:prstGeom>
          <a:noFill/>
          <a:ln>
            <a:noFill/>
          </a:ln>
        </p:spPr>
      </p:pic>
      <p:pic>
        <p:nvPicPr>
          <p:cNvPr id="418" name="Google Shape;418;p51" descr="The Least Trusted Major Airport in the U.S., According to Customers"/>
          <p:cNvPicPr preferRelativeResize="0"/>
          <p:nvPr/>
        </p:nvPicPr>
        <p:blipFill rotWithShape="1">
          <a:blip r:embed="rId8">
            <a:alphaModFix/>
          </a:blip>
          <a:srcRect/>
          <a:stretch/>
        </p:blipFill>
        <p:spPr>
          <a:xfrm>
            <a:off x="7832752" y="3825023"/>
            <a:ext cx="4084320" cy="2298954"/>
          </a:xfrm>
          <a:prstGeom prst="rect">
            <a:avLst/>
          </a:prstGeom>
          <a:noFill/>
          <a:ln>
            <a:noFill/>
          </a:ln>
        </p:spPr>
      </p:pic>
      <p:sp>
        <p:nvSpPr>
          <p:cNvPr id="419" name="Google Shape;419;p51"/>
          <p:cNvSpPr txBox="1">
            <a:spLocks noGrp="1"/>
          </p:cNvSpPr>
          <p:nvPr>
            <p:ph type="title" idx="4294967295"/>
          </p:nvPr>
        </p:nvSpPr>
        <p:spPr>
          <a:xfrm>
            <a:off x="212900" y="427174"/>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Why this Problem Statement?</a:t>
            </a:r>
            <a:endParaRPr/>
          </a:p>
        </p:txBody>
      </p:sp>
      <p:sp>
        <p:nvSpPr>
          <p:cNvPr id="420" name="Google Shape;420;p51"/>
          <p:cNvSpPr txBox="1"/>
          <p:nvPr/>
        </p:nvSpPr>
        <p:spPr>
          <a:xfrm>
            <a:off x="212900" y="1209700"/>
            <a:ext cx="6252900" cy="5995200"/>
          </a:xfrm>
          <a:prstGeom prst="rect">
            <a:avLst/>
          </a:prstGeom>
          <a:noFill/>
          <a:ln>
            <a:noFill/>
          </a:ln>
        </p:spPr>
        <p:txBody>
          <a:bodyPr spcFirstLastPara="1" wrap="square" lIns="91425" tIns="91425" rIns="91425" bIns="91425" anchor="t" anchorCtr="0">
            <a:noAutofit/>
          </a:bodyPr>
          <a:lstStyle/>
          <a:p>
            <a:pPr marL="457200" lvl="0" indent="-406400" algn="l" rtl="0">
              <a:lnSpc>
                <a:spcPct val="90000"/>
              </a:lnSpc>
              <a:spcBef>
                <a:spcPts val="0"/>
              </a:spcBef>
              <a:spcAft>
                <a:spcPts val="0"/>
              </a:spcAft>
              <a:buClr>
                <a:schemeClr val="dk2"/>
              </a:buClr>
              <a:buSzPts val="2800"/>
              <a:buAutoNum type="arabicPeriod"/>
            </a:pPr>
            <a:r>
              <a:rPr lang="en-US" sz="2800">
                <a:solidFill>
                  <a:schemeClr val="dk2"/>
                </a:solidFill>
              </a:rPr>
              <a:t>Competitive landscape within airline companies </a:t>
            </a:r>
            <a:endParaRPr sz="2800">
              <a:solidFill>
                <a:schemeClr val="dk2"/>
              </a:solidFill>
            </a:endParaRPr>
          </a:p>
          <a:p>
            <a:pPr marL="457200" lvl="0" indent="-406400" algn="l" rtl="0">
              <a:lnSpc>
                <a:spcPct val="90000"/>
              </a:lnSpc>
              <a:spcBef>
                <a:spcPts val="0"/>
              </a:spcBef>
              <a:spcAft>
                <a:spcPts val="0"/>
              </a:spcAft>
              <a:buClr>
                <a:schemeClr val="dk2"/>
              </a:buClr>
              <a:buSzPts val="2800"/>
              <a:buAutoNum type="arabicPeriod"/>
            </a:pPr>
            <a:r>
              <a:rPr lang="en-US" sz="2800">
                <a:solidFill>
                  <a:schemeClr val="dk2"/>
                </a:solidFill>
              </a:rPr>
              <a:t>Loss of revenue </a:t>
            </a:r>
            <a:endParaRPr sz="2800">
              <a:solidFill>
                <a:schemeClr val="dk2"/>
              </a:solidFill>
            </a:endParaRPr>
          </a:p>
          <a:p>
            <a:pPr marL="457200" lvl="0" indent="-406400" algn="l" rtl="0">
              <a:lnSpc>
                <a:spcPct val="90000"/>
              </a:lnSpc>
              <a:spcBef>
                <a:spcPts val="0"/>
              </a:spcBef>
              <a:spcAft>
                <a:spcPts val="0"/>
              </a:spcAft>
              <a:buClr>
                <a:schemeClr val="dk2"/>
              </a:buClr>
              <a:buSzPts val="2800"/>
              <a:buAutoNum type="arabicPeriod"/>
            </a:pPr>
            <a:r>
              <a:rPr lang="en-US" sz="2800">
                <a:solidFill>
                  <a:schemeClr val="dk2"/>
                </a:solidFill>
              </a:rPr>
              <a:t>Customer dissatisfaction</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Financial Impact</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Regulatory Compliance</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Operational Efficiency</a:t>
            </a:r>
            <a:endParaRPr sz="2800">
              <a:solidFill>
                <a:schemeClr val="dk2"/>
              </a:solidFill>
            </a:endParaRPr>
          </a:p>
          <a:p>
            <a:pPr marL="457200" lvl="0" indent="-406400" algn="l" rtl="0">
              <a:spcBef>
                <a:spcPts val="0"/>
              </a:spcBef>
              <a:spcAft>
                <a:spcPts val="0"/>
              </a:spcAft>
              <a:buClr>
                <a:schemeClr val="dk2"/>
              </a:buClr>
              <a:buSzPts val="2800"/>
              <a:buAutoNum type="arabicPeriod"/>
            </a:pPr>
            <a:r>
              <a:rPr lang="en-US" sz="2800">
                <a:solidFill>
                  <a:schemeClr val="dk2"/>
                </a:solidFill>
              </a:rPr>
              <a:t>Strategic Planning</a:t>
            </a:r>
            <a:endParaRPr sz="2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52"/>
          <p:cNvSpPr txBox="1">
            <a:spLocks noGrp="1"/>
          </p:cNvSpPr>
          <p:nvPr>
            <p:ph type="title"/>
          </p:nvPr>
        </p:nvSpPr>
        <p:spPr>
          <a:xfrm>
            <a:off x="381000" y="41244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Objective</a:t>
            </a:r>
            <a:endParaRPr/>
          </a:p>
        </p:txBody>
      </p:sp>
      <p:sp>
        <p:nvSpPr>
          <p:cNvPr id="427" name="Google Shape;427;p52"/>
          <p:cNvSpPr txBox="1">
            <a:spLocks noGrp="1"/>
          </p:cNvSpPr>
          <p:nvPr>
            <p:ph type="body" idx="1"/>
          </p:nvPr>
        </p:nvSpPr>
        <p:spPr>
          <a:xfrm>
            <a:off x="425825" y="1342350"/>
            <a:ext cx="10611900" cy="4173300"/>
          </a:xfrm>
          <a:prstGeom prst="rect">
            <a:avLst/>
          </a:prstGeom>
        </p:spPr>
        <p:txBody>
          <a:bodyPr spcFirstLastPara="1" wrap="square" lIns="0" tIns="0" rIns="0" bIns="0" anchor="t" anchorCtr="0">
            <a:noAutofit/>
          </a:bodyPr>
          <a:lstStyle/>
          <a:p>
            <a:pPr marL="0" lvl="0" indent="0" algn="l" rtl="0">
              <a:spcBef>
                <a:spcPts val="1800"/>
              </a:spcBef>
              <a:spcAft>
                <a:spcPts val="0"/>
              </a:spcAft>
              <a:buNone/>
            </a:pPr>
            <a:r>
              <a:rPr lang="en-US" b="0">
                <a:solidFill>
                  <a:schemeClr val="dk2"/>
                </a:solidFill>
              </a:rPr>
              <a:t>The objective of this project is to apply three predictive analytics methods—SARIMA, LSTM, and Prophet Model—to forecast flight delays for Delta Airlines flights departing from Atlanta Airport. By leveraging historical data on flight timings, airport traffic, and other relevant factors, the project aims to:</a:t>
            </a:r>
            <a:endParaRPr b="0">
              <a:solidFill>
                <a:schemeClr val="dk2"/>
              </a:solidFill>
            </a:endParaRPr>
          </a:p>
          <a:p>
            <a:pPr marL="914400" lvl="0" indent="-349250" algn="l" rtl="0">
              <a:spcBef>
                <a:spcPts val="1800"/>
              </a:spcBef>
              <a:spcAft>
                <a:spcPts val="0"/>
              </a:spcAft>
              <a:buClr>
                <a:schemeClr val="dk2"/>
              </a:buClr>
              <a:buSzPts val="1900"/>
              <a:buChar char="●"/>
            </a:pPr>
            <a:r>
              <a:rPr lang="en-US" b="0">
                <a:solidFill>
                  <a:schemeClr val="dk2"/>
                </a:solidFill>
              </a:rPr>
              <a:t>Use SARIMA's strength in analyzing delays influenced by seasonal travel trends and operational factors.</a:t>
            </a:r>
            <a:endParaRPr b="0">
              <a:solidFill>
                <a:schemeClr val="dk2"/>
              </a:solidFill>
            </a:endParaRPr>
          </a:p>
          <a:p>
            <a:pPr marL="914400" lvl="0" indent="-349250" algn="l" rtl="0">
              <a:spcBef>
                <a:spcPts val="0"/>
              </a:spcBef>
              <a:spcAft>
                <a:spcPts val="0"/>
              </a:spcAft>
              <a:buClr>
                <a:schemeClr val="dk2"/>
              </a:buClr>
              <a:buSzPts val="1900"/>
              <a:buChar char="●"/>
            </a:pPr>
            <a:r>
              <a:rPr lang="en-US" b="0">
                <a:solidFill>
                  <a:schemeClr val="dk2"/>
                </a:solidFill>
              </a:rPr>
              <a:t>Employ LSTM networks to capture complex nonlinear dependencies and long-term historical contexts in the delay data. </a:t>
            </a:r>
            <a:endParaRPr b="0">
              <a:solidFill>
                <a:schemeClr val="dk2"/>
              </a:solidFill>
            </a:endParaRPr>
          </a:p>
          <a:p>
            <a:pPr marL="914400" lvl="0" indent="-349250" algn="l" rtl="0">
              <a:spcBef>
                <a:spcPts val="0"/>
              </a:spcBef>
              <a:spcAft>
                <a:spcPts val="0"/>
              </a:spcAft>
              <a:buClr>
                <a:schemeClr val="dk2"/>
              </a:buClr>
              <a:buSzPts val="1900"/>
              <a:buChar char="●"/>
            </a:pPr>
            <a:r>
              <a:rPr lang="en-US" b="0">
                <a:solidFill>
                  <a:schemeClr val="dk2"/>
                </a:solidFill>
              </a:rPr>
              <a:t>Apply the Prophet Model to forecast flight delays by accommodating yearly, weekly, and daily seasonality, along with holiday effects.</a:t>
            </a:r>
            <a:endParaRPr b="0">
              <a:solidFill>
                <a:schemeClr val="dk2"/>
              </a:solidFill>
            </a:endParaRPr>
          </a:p>
        </p:txBody>
      </p:sp>
      <p:sp>
        <p:nvSpPr>
          <p:cNvPr id="428" name="Google Shape;428;p52"/>
          <p:cNvSpPr txBox="1">
            <a:spLocks noGrp="1"/>
          </p:cNvSpPr>
          <p:nvPr>
            <p:ph type="sldNum" idx="12"/>
          </p:nvPr>
        </p:nvSpPr>
        <p:spPr>
          <a:xfrm>
            <a:off x="4724400" y="6356350"/>
            <a:ext cx="27432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53"/>
          <p:cNvSpPr txBox="1">
            <a:spLocks noGrp="1"/>
          </p:cNvSpPr>
          <p:nvPr>
            <p:ph type="title"/>
          </p:nvPr>
        </p:nvSpPr>
        <p:spPr>
          <a:xfrm>
            <a:off x="381000" y="860699"/>
            <a:ext cx="11430000" cy="498600"/>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t>Dataset and Assumptions ​</a:t>
            </a:r>
            <a:endParaRPr/>
          </a:p>
        </p:txBody>
      </p:sp>
      <p:sp>
        <p:nvSpPr>
          <p:cNvPr id="435" name="Google Shape;435;p53"/>
          <p:cNvSpPr txBox="1"/>
          <p:nvPr/>
        </p:nvSpPr>
        <p:spPr>
          <a:xfrm>
            <a:off x="318525" y="1504100"/>
            <a:ext cx="11024100" cy="4439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Char char="●"/>
            </a:pPr>
            <a:r>
              <a:rPr lang="en-US" sz="2400">
                <a:solidFill>
                  <a:schemeClr val="dk2"/>
                </a:solidFill>
              </a:rPr>
              <a:t>Approximately 429,000 records of flight departure data from the Bureau of Transportation Statistics ​</a:t>
            </a:r>
            <a:endParaRPr sz="2400">
              <a:solidFill>
                <a:schemeClr val="dk2"/>
              </a:solidFill>
            </a:endParaRPr>
          </a:p>
          <a:p>
            <a:pPr marL="457200" lvl="0" indent="-381000" algn="l" rtl="0">
              <a:spcBef>
                <a:spcPts val="0"/>
              </a:spcBef>
              <a:spcAft>
                <a:spcPts val="0"/>
              </a:spcAft>
              <a:buClr>
                <a:schemeClr val="dk2"/>
              </a:buClr>
              <a:buSzPts val="2400"/>
              <a:buChar char="●"/>
            </a:pPr>
            <a:r>
              <a:rPr lang="en-US" sz="2400">
                <a:solidFill>
                  <a:schemeClr val="dk2"/>
                </a:solidFill>
              </a:rPr>
              <a:t>Delta Airlines flights from Hartsfield-Jackson Atlanta International Airport in 2022 and 2023​</a:t>
            </a:r>
            <a:endParaRPr sz="2400">
              <a:solidFill>
                <a:schemeClr val="dk2"/>
              </a:solidFill>
            </a:endParaRPr>
          </a:p>
          <a:p>
            <a:pPr marL="457200" lvl="0" indent="-381000" algn="l" rtl="0">
              <a:spcBef>
                <a:spcPts val="0"/>
              </a:spcBef>
              <a:spcAft>
                <a:spcPts val="0"/>
              </a:spcAft>
              <a:buClr>
                <a:schemeClr val="dk2"/>
              </a:buClr>
              <a:buSzPts val="2400"/>
              <a:buChar char="●"/>
            </a:pPr>
            <a:r>
              <a:rPr lang="en-US" sz="2400">
                <a:solidFill>
                  <a:schemeClr val="dk2"/>
                </a:solidFill>
              </a:rPr>
              <a:t>Includes the date, flight details, scheduled and actual departure times, departure delay (in minutes), delay reasons​</a:t>
            </a:r>
            <a:endParaRPr sz="2400">
              <a:solidFill>
                <a:schemeClr val="dk2"/>
              </a:solidFill>
            </a:endParaRPr>
          </a:p>
          <a:p>
            <a:pPr marL="0" lvl="0" indent="0" algn="l" rtl="0">
              <a:spcBef>
                <a:spcPts val="0"/>
              </a:spcBef>
              <a:spcAft>
                <a:spcPts val="0"/>
              </a:spcAft>
              <a:buNone/>
            </a:pPr>
            <a:endParaRPr sz="2000">
              <a:solidFill>
                <a:schemeClr val="dk2"/>
              </a:solidFill>
            </a:endParaRPr>
          </a:p>
        </p:txBody>
      </p:sp>
      <p:pic>
        <p:nvPicPr>
          <p:cNvPr id="436" name="Google Shape;436;p53"/>
          <p:cNvPicPr preferRelativeResize="0"/>
          <p:nvPr/>
        </p:nvPicPr>
        <p:blipFill>
          <a:blip r:embed="rId3">
            <a:alphaModFix/>
          </a:blip>
          <a:stretch>
            <a:fillRect/>
          </a:stretch>
        </p:blipFill>
        <p:spPr>
          <a:xfrm>
            <a:off x="7692200" y="3798800"/>
            <a:ext cx="2228775" cy="2835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4"/>
          <p:cNvSpPr txBox="1">
            <a:spLocks noGrp="1"/>
          </p:cNvSpPr>
          <p:nvPr>
            <p:ph type="title"/>
          </p:nvPr>
        </p:nvSpPr>
        <p:spPr>
          <a:xfrm>
            <a:off x="3811085" y="1826180"/>
            <a:ext cx="4156500" cy="28938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lt1"/>
              </a:buClr>
              <a:buSzPts val="5400"/>
              <a:buFont typeface="Arial"/>
              <a:buNone/>
            </a:pPr>
            <a:r>
              <a:rPr lang="en-US" sz="4700"/>
              <a:t>Data Preprocessing and Exploration</a:t>
            </a:r>
            <a:endParaRPr sz="5700"/>
          </a:p>
        </p:txBody>
      </p:sp>
      <p:sp>
        <p:nvSpPr>
          <p:cNvPr id="442" name="Google Shape;442;p54"/>
          <p:cNvSpPr txBox="1">
            <a:spLocks noGrp="1"/>
          </p:cNvSpPr>
          <p:nvPr>
            <p:ph type="sldNum" idx="12"/>
          </p:nvPr>
        </p:nvSpPr>
        <p:spPr>
          <a:xfrm>
            <a:off x="4724400" y="6356350"/>
            <a:ext cx="27432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5"/>
          <p:cNvSpPr txBox="1">
            <a:spLocks noGrp="1"/>
          </p:cNvSpPr>
          <p:nvPr>
            <p:ph type="ctrTitle"/>
          </p:nvPr>
        </p:nvSpPr>
        <p:spPr>
          <a:xfrm>
            <a:off x="344899" y="-825600"/>
            <a:ext cx="10856100" cy="23877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lt1"/>
              </a:buClr>
              <a:buSzPts val="6400"/>
              <a:buFont typeface="Arial"/>
              <a:buNone/>
            </a:pPr>
            <a:r>
              <a:rPr lang="en-US"/>
              <a:t>Data Preprocessing</a:t>
            </a:r>
            <a:endParaRPr/>
          </a:p>
        </p:txBody>
      </p:sp>
      <p:sp>
        <p:nvSpPr>
          <p:cNvPr id="448" name="Google Shape;448;p55"/>
          <p:cNvSpPr txBox="1"/>
          <p:nvPr/>
        </p:nvSpPr>
        <p:spPr>
          <a:xfrm>
            <a:off x="344900" y="1942350"/>
            <a:ext cx="11024100" cy="2973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lt1"/>
              </a:buClr>
              <a:buSzPts val="2400"/>
              <a:buChar char="●"/>
            </a:pPr>
            <a:r>
              <a:rPr lang="en-US" sz="2400">
                <a:solidFill>
                  <a:schemeClr val="lt1"/>
                </a:solidFill>
              </a:rPr>
              <a:t>Data did not have many missing values but used linear interpolation for two records with missing values </a:t>
            </a:r>
            <a:endParaRPr sz="1050">
              <a:solidFill>
                <a:srgbClr val="DCDCDC"/>
              </a:solidFill>
              <a:highlight>
                <a:srgbClr val="1E1E1E"/>
              </a:highlight>
              <a:latin typeface="Courier New"/>
              <a:ea typeface="Courier New"/>
              <a:cs typeface="Courier New"/>
              <a:sym typeface="Courier New"/>
            </a:endParaRPr>
          </a:p>
          <a:p>
            <a:pPr marL="457200" lvl="0" indent="-381000" algn="l" rtl="0">
              <a:spcBef>
                <a:spcPts val="0"/>
              </a:spcBef>
              <a:spcAft>
                <a:spcPts val="0"/>
              </a:spcAft>
              <a:buClr>
                <a:schemeClr val="lt1"/>
              </a:buClr>
              <a:buSzPts val="2400"/>
              <a:buChar char="●"/>
            </a:pPr>
            <a:r>
              <a:rPr lang="en-US" sz="2400">
                <a:solidFill>
                  <a:schemeClr val="lt1"/>
                </a:solidFill>
              </a:rPr>
              <a:t>Converted Date with format (MM/DD/YYYY)’ to datetime and set as index and sorted by index</a:t>
            </a:r>
            <a:endParaRPr sz="2400">
              <a:solidFill>
                <a:schemeClr val="lt1"/>
              </a:solidFill>
            </a:endParaRPr>
          </a:p>
          <a:p>
            <a:pPr marL="457200" lvl="0" indent="-381000" algn="l" rtl="0">
              <a:spcBef>
                <a:spcPts val="0"/>
              </a:spcBef>
              <a:spcAft>
                <a:spcPts val="0"/>
              </a:spcAft>
              <a:buClr>
                <a:schemeClr val="lt1"/>
              </a:buClr>
              <a:buSzPts val="2400"/>
              <a:buChar char="●"/>
            </a:pPr>
            <a:r>
              <a:rPr lang="en-US" sz="2400">
                <a:solidFill>
                  <a:schemeClr val="lt1"/>
                </a:solidFill>
              </a:rPr>
              <a:t>Extracted Temporal Features such as Day of week and Time of the day for LSTM training</a:t>
            </a:r>
            <a:endParaRPr sz="2400">
              <a:solidFill>
                <a:schemeClr val="lt1"/>
              </a:solidFill>
            </a:endParaRPr>
          </a:p>
          <a:p>
            <a:pPr marL="457200" lvl="0" indent="-381000" algn="l" rtl="0">
              <a:spcBef>
                <a:spcPts val="0"/>
              </a:spcBef>
              <a:spcAft>
                <a:spcPts val="0"/>
              </a:spcAft>
              <a:buClr>
                <a:schemeClr val="lt1"/>
              </a:buClr>
              <a:buSzPts val="2400"/>
              <a:buChar char="●"/>
            </a:pPr>
            <a:r>
              <a:rPr lang="en-US" sz="2400">
                <a:solidFill>
                  <a:schemeClr val="lt1"/>
                </a:solidFill>
              </a:rPr>
              <a:t>Feature Scaling using MinMaxScaler()</a:t>
            </a:r>
            <a:endParaRPr sz="2400">
              <a:solidFill>
                <a:schemeClr val="lt1"/>
              </a:solidFill>
            </a:endParaRPr>
          </a:p>
          <a:p>
            <a:pPr marL="457200" lvl="0" indent="-381000" algn="l" rtl="0">
              <a:spcBef>
                <a:spcPts val="0"/>
              </a:spcBef>
              <a:spcAft>
                <a:spcPts val="0"/>
              </a:spcAft>
              <a:buClr>
                <a:schemeClr val="lt1"/>
              </a:buClr>
              <a:buSzPts val="2400"/>
              <a:buChar char="●"/>
            </a:pPr>
            <a:r>
              <a:rPr lang="en-US" sz="2400">
                <a:solidFill>
                  <a:schemeClr val="lt1"/>
                </a:solidFill>
              </a:rPr>
              <a:t>Label Encoding for Categorical Features</a:t>
            </a:r>
            <a:endParaRPr sz="2400">
              <a:solidFill>
                <a:schemeClr val="lt1"/>
              </a:solidFill>
            </a:endParaRPr>
          </a:p>
          <a:p>
            <a:pPr marL="457200" lvl="0" indent="-381000" algn="l" rtl="0">
              <a:spcBef>
                <a:spcPts val="0"/>
              </a:spcBef>
              <a:spcAft>
                <a:spcPts val="0"/>
              </a:spcAft>
              <a:buClr>
                <a:schemeClr val="lt1"/>
              </a:buClr>
              <a:buSzPts val="2400"/>
              <a:buChar char="●"/>
            </a:pPr>
            <a:r>
              <a:rPr lang="en-US" sz="2400">
                <a:solidFill>
                  <a:schemeClr val="lt1"/>
                </a:solidFill>
              </a:rPr>
              <a:t>Other preprocessing steps vary based on the models we are using (SARIMA, LSTM, and Facebook Prophet) </a:t>
            </a:r>
            <a:endParaRPr sz="2400">
              <a:solidFill>
                <a:schemeClr val="lt1"/>
              </a:solidFill>
            </a:endParaRPr>
          </a:p>
          <a:p>
            <a:pPr marL="0" lvl="0" indent="0" algn="l" rtl="0">
              <a:spcBef>
                <a:spcPts val="0"/>
              </a:spcBef>
              <a:spcAft>
                <a:spcPts val="0"/>
              </a:spcAft>
              <a:buNone/>
            </a:pPr>
            <a:endParaRPr sz="200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1132</Words>
  <Application>Microsoft Macintosh PowerPoint</Application>
  <PresentationFormat>Widescreen</PresentationFormat>
  <Paragraphs>203</Paragraphs>
  <Slides>28</Slides>
  <Notes>28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28</vt:i4>
      </vt:variant>
    </vt:vector>
  </HeadingPairs>
  <TitlesOfParts>
    <vt:vector size="36" baseType="lpstr">
      <vt:lpstr>Arial</vt:lpstr>
      <vt:lpstr>Calibri</vt:lpstr>
      <vt:lpstr>Courier New</vt:lpstr>
      <vt:lpstr>Roboto</vt:lpstr>
      <vt:lpstr>Palatino</vt:lpstr>
      <vt:lpstr>Office Theme</vt:lpstr>
      <vt:lpstr>MAT008_Robinson_PPT_template_20160817_1e</vt:lpstr>
      <vt:lpstr>MAT008_Robinson_PPT_template_20160817_1e</vt:lpstr>
      <vt:lpstr>Predicting Delta Flight Departure Delays from Hartsfield-Jackson Atlanta International Airport  TEAM #6</vt:lpstr>
      <vt:lpstr>Agenda:</vt:lpstr>
      <vt:lpstr>Problem Statement and Objective</vt:lpstr>
      <vt:lpstr>Problem Statement</vt:lpstr>
      <vt:lpstr>Why this Problem Statement?</vt:lpstr>
      <vt:lpstr>Objective</vt:lpstr>
      <vt:lpstr>Dataset and Assumptions ​</vt:lpstr>
      <vt:lpstr>Data Preprocessing and Exploration</vt:lpstr>
      <vt:lpstr>Data Preprocessing</vt:lpstr>
      <vt:lpstr>Exploratory Data Analysis​</vt:lpstr>
      <vt:lpstr>Exploratory Data Analysis​</vt:lpstr>
      <vt:lpstr>Algorithms,  Analysis &amp; Implementation</vt:lpstr>
      <vt:lpstr>Our Approaches Overview​</vt:lpstr>
      <vt:lpstr>Approach 1: SARIMA </vt:lpstr>
      <vt:lpstr>Approach 2: LSTM</vt:lpstr>
      <vt:lpstr>LSTM Model Architecture</vt:lpstr>
      <vt:lpstr>Approach 3: Facebook Prophet Model</vt:lpstr>
      <vt:lpstr>Results and Evaluation</vt:lpstr>
      <vt:lpstr>SARIMA Results and Evaluation​</vt:lpstr>
      <vt:lpstr>LSTM Results and Evaluation​</vt:lpstr>
      <vt:lpstr>Facebook Prophet Model Results and Evaluation​</vt:lpstr>
      <vt:lpstr>Facebook Prophet Model Results after Tuning</vt:lpstr>
      <vt:lpstr>Conclusions </vt:lpstr>
      <vt:lpstr>Takeaways</vt:lpstr>
      <vt:lpstr>Expected Real World Impact</vt:lpstr>
      <vt:lpstr>Group Member Contributions</vt:lpstr>
      <vt:lpstr>Group Contributions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Minimizing Delta Flight Departure Delays from Hartsfield-Jackson Atlanta International Airport  TEAM #6</dc:title>
  <cp:lastModifiedBy>Pranthi Cavuturu</cp:lastModifiedBy>
  <cp:revision>2</cp:revision>
  <dcterms:modified xsi:type="dcterms:W3CDTF">2024-04-17T17:11:03Z</dcterms:modified>
</cp:coreProperties>
</file>